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0"/>
  </p:notesMasterIdLst>
  <p:sldIdLst>
    <p:sldId id="256" r:id="rId5"/>
    <p:sldId id="269" r:id="rId6"/>
    <p:sldId id="257" r:id="rId7"/>
    <p:sldId id="259" r:id="rId8"/>
    <p:sldId id="258" r:id="rId9"/>
    <p:sldId id="260" r:id="rId10"/>
    <p:sldId id="261" r:id="rId11"/>
    <p:sldId id="276" r:id="rId12"/>
    <p:sldId id="272" r:id="rId13"/>
    <p:sldId id="279" r:id="rId14"/>
    <p:sldId id="280" r:id="rId15"/>
    <p:sldId id="270" r:id="rId16"/>
    <p:sldId id="267" r:id="rId17"/>
    <p:sldId id="262" r:id="rId18"/>
    <p:sldId id="264"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Romanyuk" initials="AR" lastIdx="1" clrIdx="0">
    <p:extLst>
      <p:ext uri="{19B8F6BF-5375-455C-9EA6-DF929625EA0E}">
        <p15:presenceInfo xmlns:p15="http://schemas.microsoft.com/office/powerpoint/2012/main" userId="539325725f512c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57"/>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5721" autoAdjust="0"/>
  </p:normalViewPr>
  <p:slideViewPr>
    <p:cSldViewPr>
      <p:cViewPr varScale="1">
        <p:scale>
          <a:sx n="52" d="100"/>
          <a:sy n="52" d="100"/>
        </p:scale>
        <p:origin x="896" y="200"/>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818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98131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76608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763680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88338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877453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512792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4.png"/><Relationship Id="rId7"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 Id="rId9"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file:////var/folders/rl/g7nqwy2n3zs7kngkm5wddms80000gn/T/com.microsoft.Word/WebArchiveCopyPasteTempFiles/viper.png" TargetMode="External"/><Relationship Id="rId5" Type="http://schemas.openxmlformats.org/officeDocument/2006/relationships/image" Target="../media/image1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5279232" y="914794"/>
            <a:ext cx="19104768" cy="659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defRPr sz="7000" b="1" cap="all">
                <a:solidFill>
                  <a:srgbClr val="253957"/>
                </a:solidFill>
                <a:latin typeface="+mn-lt"/>
                <a:ea typeface="+mn-ea"/>
                <a:cs typeface="+mn-cs"/>
                <a:sym typeface="Arial Narrow"/>
              </a:defRPr>
            </a:pPr>
            <a:r>
              <a:rPr lang="ru-RU" dirty="0"/>
              <a:t>Факультет компьютерных наук</a:t>
            </a:r>
          </a:p>
          <a:p>
            <a:pPr>
              <a:defRPr sz="7000" b="1" cap="all">
                <a:solidFill>
                  <a:srgbClr val="253957"/>
                </a:solidFill>
                <a:latin typeface="+mn-lt"/>
                <a:ea typeface="+mn-ea"/>
                <a:cs typeface="+mn-cs"/>
                <a:sym typeface="Arial Narrow"/>
              </a:defRPr>
            </a:pPr>
            <a:r>
              <a:rPr lang="ru-RU" dirty="0"/>
              <a:t>Департамент программной инженерии</a:t>
            </a:r>
          </a:p>
          <a:p>
            <a:pPr>
              <a:defRPr sz="7000" b="1" cap="all">
                <a:solidFill>
                  <a:srgbClr val="253957"/>
                </a:solidFill>
                <a:latin typeface="+mn-lt"/>
                <a:ea typeface="+mn-ea"/>
                <a:cs typeface="+mn-cs"/>
                <a:sym typeface="Arial Narrow"/>
              </a:defRPr>
            </a:pPr>
            <a:r>
              <a:rPr lang="ru-RU" dirty="0"/>
              <a:t>Курсовой проект</a:t>
            </a:r>
          </a:p>
          <a:p>
            <a:pPr>
              <a:defRPr sz="7000" b="1" cap="all">
                <a:solidFill>
                  <a:srgbClr val="253957"/>
                </a:solidFill>
                <a:latin typeface="+mn-lt"/>
                <a:ea typeface="+mn-ea"/>
                <a:cs typeface="+mn-cs"/>
                <a:sym typeface="Arial Narrow"/>
              </a:defRPr>
            </a:pPr>
            <a:r>
              <a:rPr lang="ru-RU" dirty="0"/>
              <a:t>Клиент-серверное приложение </a:t>
            </a:r>
            <a:r>
              <a:rPr lang="ru-RU" dirty="0" err="1"/>
              <a:t>геотаргетированной</a:t>
            </a:r>
            <a:r>
              <a:rPr lang="ru-RU" dirty="0"/>
              <a:t> рекламы </a:t>
            </a:r>
            <a:r>
              <a:rPr lang="en-US" dirty="0"/>
              <a:t>”</a:t>
            </a:r>
            <a:r>
              <a:rPr lang="en-US" dirty="0" err="1"/>
              <a:t>Geofood</a:t>
            </a:r>
            <a:r>
              <a:rPr lang="en-US" dirty="0"/>
              <a:t>”</a:t>
            </a:r>
            <a:endParaRPr dirty="0"/>
          </a:p>
        </p:txBody>
      </p:sp>
      <p:sp>
        <p:nvSpPr>
          <p:cNvPr id="54" name="Название подразделения,  лаборатории, факультета и т.д."/>
          <p:cNvSpPr txBox="1"/>
          <p:nvPr/>
        </p:nvSpPr>
        <p:spPr>
          <a:xfrm>
            <a:off x="13128104" y="9077836"/>
            <a:ext cx="10441155" cy="337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r">
              <a:defRPr sz="4200">
                <a:solidFill>
                  <a:srgbClr val="253957"/>
                </a:solidFill>
                <a:latin typeface="+mn-lt"/>
                <a:ea typeface="+mn-ea"/>
                <a:cs typeface="+mn-cs"/>
                <a:sym typeface="Arial Narrow"/>
              </a:defRPr>
            </a:pPr>
            <a:r>
              <a:rPr lang="ru-RU" dirty="0"/>
              <a:t>Выполнил: студент группы БПИ-194</a:t>
            </a:r>
          </a:p>
          <a:p>
            <a:pPr algn="r">
              <a:defRPr sz="4200">
                <a:solidFill>
                  <a:srgbClr val="253957"/>
                </a:solidFill>
                <a:latin typeface="+mn-lt"/>
                <a:ea typeface="+mn-ea"/>
                <a:cs typeface="+mn-cs"/>
                <a:sym typeface="Arial Narrow"/>
              </a:defRPr>
            </a:pPr>
            <a:r>
              <a:rPr lang="ru-RU" dirty="0"/>
              <a:t>Аникеев Егор Васильевич</a:t>
            </a:r>
          </a:p>
          <a:p>
            <a:pPr algn="r">
              <a:defRPr sz="4200">
                <a:solidFill>
                  <a:srgbClr val="253957"/>
                </a:solidFill>
                <a:latin typeface="+mn-lt"/>
                <a:ea typeface="+mn-ea"/>
                <a:cs typeface="+mn-cs"/>
                <a:sym typeface="Arial Narrow"/>
              </a:defRPr>
            </a:pPr>
            <a:r>
              <a:rPr lang="ru-RU" dirty="0"/>
              <a:t>Научный руководитель:</a:t>
            </a:r>
          </a:p>
          <a:p>
            <a:pPr algn="r">
              <a:defRPr sz="4200">
                <a:solidFill>
                  <a:srgbClr val="253957"/>
                </a:solidFill>
                <a:latin typeface="+mn-lt"/>
                <a:ea typeface="+mn-ea"/>
                <a:cs typeface="+mn-cs"/>
                <a:sym typeface="Arial Narrow"/>
              </a:defRPr>
            </a:pPr>
            <a:r>
              <a:rPr lang="ru-RU" sz="4200" dirty="0">
                <a:sym typeface="Arial Narrow"/>
              </a:rPr>
              <a:t>Приглашенный преподаватель ФКН:</a:t>
            </a:r>
          </a:p>
          <a:p>
            <a:pPr algn="r">
              <a:defRPr sz="4200">
                <a:solidFill>
                  <a:srgbClr val="253957"/>
                </a:solidFill>
                <a:latin typeface="+mn-lt"/>
                <a:ea typeface="+mn-ea"/>
                <a:cs typeface="+mn-cs"/>
                <a:sym typeface="Arial Narrow"/>
              </a:defRPr>
            </a:pPr>
            <a:r>
              <a:rPr lang="ru-RU" sz="4200" dirty="0" err="1">
                <a:sym typeface="Arial Narrow"/>
              </a:rPr>
              <a:t>Кучук</a:t>
            </a:r>
            <a:r>
              <a:rPr lang="ru-RU" sz="4200" dirty="0">
                <a:sym typeface="Arial Narrow"/>
              </a:rPr>
              <a:t> Александр Александрович</a:t>
            </a:r>
            <a:endParaRPr dirty="0"/>
          </a:p>
        </p:txBody>
      </p:sp>
      <p:sp>
        <p:nvSpPr>
          <p:cNvPr id="55" name="Москва, 2017"/>
          <p:cNvSpPr txBox="1"/>
          <p:nvPr/>
        </p:nvSpPr>
        <p:spPr>
          <a:xfrm>
            <a:off x="1255942" y="12385261"/>
            <a:ext cx="2329070"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dirty="0" err="1">
                <a:solidFill>
                  <a:schemeClr val="bg1"/>
                </a:solidFill>
              </a:rPr>
              <a:t>Москва</a:t>
            </a:r>
            <a:r>
              <a:rPr dirty="0">
                <a:solidFill>
                  <a:schemeClr val="bg1"/>
                </a:solidFill>
              </a:rPr>
              <a:t>, 20</a:t>
            </a:r>
            <a:r>
              <a:rPr lang="ru-RU" dirty="0">
                <a:solidFill>
                  <a:schemeClr val="bg1"/>
                </a:solidFill>
              </a:rPr>
              <a:t>21</a:t>
            </a:r>
            <a:endParaRPr dirty="0">
              <a:solidFill>
                <a:schemeClr val="bg1"/>
              </a:solidFill>
            </a:endParaRPr>
          </a:p>
        </p:txBody>
      </p:sp>
      <p:pic>
        <p:nvPicPr>
          <p:cNvPr id="56" name="Изображение" descr="Изображение"/>
          <p:cNvPicPr>
            <a:picLocks noChangeAspect="1"/>
          </p:cNvPicPr>
          <p:nvPr/>
        </p:nvPicPr>
        <p:blipFill>
          <a:blip r:embed="rId2"/>
          <a:stretch>
            <a:fillRect/>
          </a:stretch>
        </p:blipFill>
        <p:spPr>
          <a:xfrm>
            <a:off x="1221970" y="1330739"/>
            <a:ext cx="2736119" cy="264554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ym typeface="Arial Narrow"/>
              </a:rPr>
              <a:t>Методы и алгоритмы решения</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9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7E995BCE-9DF7-48EE-AF64-F9086F329936}"/>
              </a:ext>
            </a:extLst>
          </p:cNvPr>
          <p:cNvSpPr txBox="1"/>
          <p:nvPr/>
        </p:nvSpPr>
        <p:spPr>
          <a:xfrm>
            <a:off x="68176" y="4564648"/>
            <a:ext cx="6801533" cy="704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spcBef>
                <a:spcPts val="2800"/>
              </a:spcBef>
              <a:buSzPct val="100000"/>
              <a:defRPr sz="2800">
                <a:solidFill>
                  <a:srgbClr val="253957"/>
                </a:solidFill>
                <a:latin typeface="+mn-lt"/>
                <a:ea typeface="+mn-ea"/>
                <a:cs typeface="+mn-cs"/>
                <a:sym typeface="Arial Narrow"/>
              </a:defRPr>
            </a:pPr>
            <a:r>
              <a:rPr lang="ru-RU" sz="3600" b="1" dirty="0"/>
              <a:t>Передача данных между модулями</a:t>
            </a:r>
            <a:endParaRPr sz="3600" b="1" dirty="0"/>
          </a:p>
        </p:txBody>
      </p:sp>
      <p:pic>
        <p:nvPicPr>
          <p:cNvPr id="52" name="Рисунок 5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B0404E5-83D2-4445-A2C6-EAA9D21DE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
        <p:nvSpPr>
          <p:cNvPr id="2" name="Rectangle 2">
            <a:extLst>
              <a:ext uri="{FF2B5EF4-FFF2-40B4-BE49-F238E27FC236}">
                <a16:creationId xmlns:a16="http://schemas.microsoft.com/office/drawing/2014/main" id="{E5706BCE-6100-BC44-A3B6-4843527232F1}"/>
              </a:ext>
            </a:extLst>
          </p:cNvPr>
          <p:cNvSpPr>
            <a:spLocks noChangeArrowheads="1"/>
          </p:cNvSpPr>
          <p:nvPr/>
        </p:nvSpPr>
        <p:spPr bwMode="auto">
          <a:xfrm>
            <a:off x="1226606" y="6774272"/>
            <a:ext cx="356149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10" name="Рисунок 2">
            <a:extLst>
              <a:ext uri="{FF2B5EF4-FFF2-40B4-BE49-F238E27FC236}">
                <a16:creationId xmlns:a16="http://schemas.microsoft.com/office/drawing/2014/main" id="{ED909C31-4F7E-7444-88B4-C55971E8F359}"/>
              </a:ext>
            </a:extLst>
          </p:cNvPr>
          <p:cNvPicPr/>
          <p:nvPr/>
        </p:nvPicPr>
        <p:blipFill>
          <a:blip r:embed="rId5">
            <a:extLst>
              <a:ext uri="{28A0092B-C50C-407E-A947-70E740481C1C}">
                <a14:useLocalDpi xmlns:a14="http://schemas.microsoft.com/office/drawing/2010/main" val="0"/>
              </a:ext>
            </a:extLst>
          </a:blip>
          <a:stretch>
            <a:fillRect/>
          </a:stretch>
        </p:blipFill>
        <p:spPr>
          <a:xfrm>
            <a:off x="7655496" y="5546534"/>
            <a:ext cx="8640960" cy="7439001"/>
          </a:xfrm>
          <a:prstGeom prst="rect">
            <a:avLst/>
          </a:prstGeom>
        </p:spPr>
      </p:pic>
    </p:spTree>
    <p:extLst>
      <p:ext uri="{BB962C8B-B14F-4D97-AF65-F5344CB8AC3E}">
        <p14:creationId xmlns:p14="http://schemas.microsoft.com/office/powerpoint/2010/main" val="13751861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ym typeface="Arial Narrow"/>
              </a:rPr>
              <a:t>Методы и алгоритмы решения</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9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7E995BCE-9DF7-48EE-AF64-F9086F329936}"/>
              </a:ext>
            </a:extLst>
          </p:cNvPr>
          <p:cNvSpPr txBox="1"/>
          <p:nvPr/>
        </p:nvSpPr>
        <p:spPr>
          <a:xfrm>
            <a:off x="68176" y="4564648"/>
            <a:ext cx="6801533" cy="704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spcBef>
                <a:spcPts val="2800"/>
              </a:spcBef>
              <a:buSzPct val="100000"/>
              <a:defRPr sz="2800">
                <a:solidFill>
                  <a:srgbClr val="253957"/>
                </a:solidFill>
                <a:latin typeface="+mn-lt"/>
                <a:ea typeface="+mn-ea"/>
                <a:cs typeface="+mn-cs"/>
                <a:sym typeface="Arial Narrow"/>
              </a:defRPr>
            </a:pPr>
            <a:r>
              <a:rPr lang="ru-RU" sz="3600" b="1" dirty="0"/>
              <a:t>Оптимизация работы</a:t>
            </a:r>
            <a:endParaRPr sz="3600" b="1" dirty="0"/>
          </a:p>
        </p:txBody>
      </p:sp>
      <p:pic>
        <p:nvPicPr>
          <p:cNvPr id="52" name="Рисунок 5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B0404E5-83D2-4445-A2C6-EAA9D21DE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
        <p:nvSpPr>
          <p:cNvPr id="2" name="Rectangle 2">
            <a:extLst>
              <a:ext uri="{FF2B5EF4-FFF2-40B4-BE49-F238E27FC236}">
                <a16:creationId xmlns:a16="http://schemas.microsoft.com/office/drawing/2014/main" id="{E5706BCE-6100-BC44-A3B6-4843527232F1}"/>
              </a:ext>
            </a:extLst>
          </p:cNvPr>
          <p:cNvSpPr>
            <a:spLocks noChangeArrowheads="1"/>
          </p:cNvSpPr>
          <p:nvPr/>
        </p:nvSpPr>
        <p:spPr bwMode="auto">
          <a:xfrm>
            <a:off x="1226606" y="6774272"/>
            <a:ext cx="356149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sp>
        <p:nvSpPr>
          <p:cNvPr id="3" name="TextBox 2">
            <a:extLst>
              <a:ext uri="{FF2B5EF4-FFF2-40B4-BE49-F238E27FC236}">
                <a16:creationId xmlns:a16="http://schemas.microsoft.com/office/drawing/2014/main" id="{FD39F8B4-1CC4-E740-ABB8-9AA863E3E23E}"/>
              </a:ext>
            </a:extLst>
          </p:cNvPr>
          <p:cNvSpPr txBox="1"/>
          <p:nvPr/>
        </p:nvSpPr>
        <p:spPr>
          <a:xfrm>
            <a:off x="1201065" y="5385624"/>
            <a:ext cx="18479767" cy="3991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kumimoji="0" lang="ru-RU" sz="5000" b="0" i="0" u="none" strike="noStrike" cap="none" spc="0" normalizeH="0" baseline="0" dirty="0">
                <a:ln>
                  <a:noFill/>
                </a:ln>
                <a:solidFill>
                  <a:srgbClr val="000000"/>
                </a:solidFill>
                <a:effectLst/>
                <a:uFillTx/>
                <a:latin typeface="+mj-lt"/>
                <a:ea typeface="+mj-ea"/>
                <a:cs typeface="+mj-cs"/>
                <a:sym typeface="Helvetica Light"/>
              </a:rPr>
              <a:t>Передача </a:t>
            </a:r>
            <a:r>
              <a:rPr kumimoji="0" lang="ru-RU" sz="5000" b="0" i="0" u="none" strike="noStrike" cap="none" spc="0" normalizeH="0" baseline="0" dirty="0" err="1">
                <a:ln>
                  <a:noFill/>
                </a:ln>
                <a:solidFill>
                  <a:srgbClr val="000000"/>
                </a:solidFill>
                <a:effectLst/>
                <a:uFillTx/>
                <a:latin typeface="+mj-lt"/>
                <a:ea typeface="+mj-ea"/>
                <a:cs typeface="+mj-cs"/>
                <a:sym typeface="Helvetica Light"/>
              </a:rPr>
              <a:t>геопозиции</a:t>
            </a:r>
            <a:r>
              <a:rPr kumimoji="0" lang="ru-RU" sz="5000" b="0" i="0" u="none" strike="noStrike" cap="none" spc="0" normalizeH="0" baseline="0" dirty="0">
                <a:ln>
                  <a:noFill/>
                </a:ln>
                <a:solidFill>
                  <a:srgbClr val="000000"/>
                </a:solidFill>
                <a:effectLst/>
                <a:uFillTx/>
                <a:latin typeface="+mj-lt"/>
                <a:ea typeface="+mj-ea"/>
                <a:cs typeface="+mj-cs"/>
                <a:sym typeface="Helvetica Light"/>
              </a:rPr>
              <a:t> каждые 100 метров</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ru-RU" dirty="0"/>
              <a:t>Загрузка данных относительно центра просматриваемой области с радиусом видимой области</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kumimoji="0" lang="ru-RU" sz="5000" b="0" i="0" u="none" strike="noStrike" cap="none" spc="0" normalizeH="0" baseline="0" dirty="0">
                <a:ln>
                  <a:noFill/>
                </a:ln>
                <a:solidFill>
                  <a:srgbClr val="000000"/>
                </a:solidFill>
                <a:effectLst/>
                <a:uFillTx/>
                <a:latin typeface="+mj-lt"/>
                <a:ea typeface="+mj-ea"/>
                <a:cs typeface="+mj-cs"/>
                <a:sym typeface="Helvetica Light"/>
              </a:rPr>
              <a:t>С</a:t>
            </a:r>
            <a:r>
              <a:rPr lang="ru-RU" dirty="0"/>
              <a:t>лияние новых и старых кафе, которые предоставляют акции</a:t>
            </a:r>
            <a:endParaRPr kumimoji="0" lang="en-RU"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50881457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419553" y="2856848"/>
            <a:ext cx="20277503" cy="1115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демонстрация</a:t>
            </a:r>
            <a:endParaRPr dirty="0"/>
          </a:p>
        </p:txBody>
      </p:sp>
      <p:sp>
        <p:nvSpPr>
          <p:cNvPr id="88" name="Заголовок основного текста"/>
          <p:cNvSpPr txBox="1"/>
          <p:nvPr/>
        </p:nvSpPr>
        <p:spPr>
          <a:xfrm>
            <a:off x="1327840" y="4872512"/>
            <a:ext cx="7174511" cy="327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17" name="Название подразделения, лаборатории, факультета и т.д.">
            <a:extLst>
              <a:ext uri="{FF2B5EF4-FFF2-40B4-BE49-F238E27FC236}">
                <a16:creationId xmlns:a16="http://schemas.microsoft.com/office/drawing/2014/main" id="{BFAB07BD-60D4-4C20-BA65-DAF76518AF57}"/>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8" name="Изображение" descr="Изображение">
            <a:extLst>
              <a:ext uri="{FF2B5EF4-FFF2-40B4-BE49-F238E27FC236}">
                <a16:creationId xmlns:a16="http://schemas.microsoft.com/office/drawing/2014/main" id="{28E5090D-064E-4FF4-8B46-83B958222C7F}"/>
              </a:ext>
            </a:extLst>
          </p:cNvPr>
          <p:cNvPicPr>
            <a:picLocks noChangeAspect="1"/>
          </p:cNvPicPr>
          <p:nvPr/>
        </p:nvPicPr>
        <p:blipFill>
          <a:blip r:embed="rId5"/>
          <a:stretch>
            <a:fillRect/>
          </a:stretch>
        </p:blipFill>
        <p:spPr>
          <a:xfrm>
            <a:off x="1226606" y="586180"/>
            <a:ext cx="1199579" cy="1199579"/>
          </a:xfrm>
          <a:prstGeom prst="rect">
            <a:avLst/>
          </a:prstGeom>
          <a:ln w="12700">
            <a:miter lim="400000"/>
          </a:ln>
        </p:spPr>
      </p:pic>
      <p:pic>
        <p:nvPicPr>
          <p:cNvPr id="23" name="Рисунок 2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7314B7CC-4E3F-4788-B509-60E427F0C6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pic>
        <p:nvPicPr>
          <p:cNvPr id="3" name="Screen Recording 2021-05-20 at 00.12.10" descr="Screen Recording 2021-05-20 at 00.12.10">
            <a:hlinkClick r:id="" action="ppaction://media"/>
            <a:extLst>
              <a:ext uri="{FF2B5EF4-FFF2-40B4-BE49-F238E27FC236}">
                <a16:creationId xmlns:a16="http://schemas.microsoft.com/office/drawing/2014/main" id="{DCD4F922-DF1D-8C45-BC96-8F8F832A54C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800095" y="1515757"/>
            <a:ext cx="5516418" cy="11710529"/>
          </a:xfrm>
          <a:prstGeom prst="rect">
            <a:avLst/>
          </a:prstGeom>
        </p:spPr>
      </p:pic>
    </p:spTree>
    <p:extLst>
      <p:ext uri="{BB962C8B-B14F-4D97-AF65-F5344CB8AC3E}">
        <p14:creationId xmlns:p14="http://schemas.microsoft.com/office/powerpoint/2010/main" val="3930498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419553" y="2856847"/>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Пути дальнейшей работы</a:t>
            </a:r>
            <a:endParaRPr dirty="0"/>
          </a:p>
        </p:txBody>
      </p:sp>
      <p:sp>
        <p:nvSpPr>
          <p:cNvPr id="88" name="Заголовок основного текста"/>
          <p:cNvSpPr txBox="1"/>
          <p:nvPr/>
        </p:nvSpPr>
        <p:spPr>
          <a:xfrm>
            <a:off x="886744" y="5489848"/>
            <a:ext cx="7174511" cy="327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12" name="Название подразделения, лаборатории, факультета и т.д.">
            <a:extLst>
              <a:ext uri="{FF2B5EF4-FFF2-40B4-BE49-F238E27FC236}">
                <a16:creationId xmlns:a16="http://schemas.microsoft.com/office/drawing/2014/main" id="{1FFC9556-1146-4598-8F3F-BE414758251C}"/>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6" name="Изображение" descr="Изображение">
            <a:extLst>
              <a:ext uri="{FF2B5EF4-FFF2-40B4-BE49-F238E27FC236}">
                <a16:creationId xmlns:a16="http://schemas.microsoft.com/office/drawing/2014/main" id="{8272C26A-E8D9-4F18-B6DF-AB904F142DD9}"/>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17" name="Прямоугольник 16">
            <a:extLst>
              <a:ext uri="{FF2B5EF4-FFF2-40B4-BE49-F238E27FC236}">
                <a16:creationId xmlns:a16="http://schemas.microsoft.com/office/drawing/2014/main" id="{A677C88F-97AC-4D50-B7D6-26A305089103}"/>
              </a:ext>
            </a:extLst>
          </p:cNvPr>
          <p:cNvSpPr/>
          <p:nvPr/>
        </p:nvSpPr>
        <p:spPr>
          <a:xfrm>
            <a:off x="1474837" y="4518898"/>
            <a:ext cx="14847909" cy="3031599"/>
          </a:xfrm>
          <a:prstGeom prst="rect">
            <a:avLst/>
          </a:prstGeom>
        </p:spPr>
        <p:txBody>
          <a:bodyPr wrap="square">
            <a:spAutoFit/>
          </a:bodyPr>
          <a:lstStyle/>
          <a:p>
            <a:pPr marL="457200" indent="-457200" algn="l">
              <a:spcBef>
                <a:spcPts val="6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Добавление изначальных предпочтений</a:t>
            </a:r>
          </a:p>
          <a:p>
            <a:pPr marL="457200" indent="-457200" algn="l">
              <a:spcBef>
                <a:spcPts val="6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Добавление личного кабинета для кафе и ресторанов</a:t>
            </a:r>
          </a:p>
          <a:p>
            <a:pPr marL="457200" indent="-457200" algn="l">
              <a:spcBef>
                <a:spcPts val="6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Сбор и предоставление статистики</a:t>
            </a:r>
          </a:p>
          <a:p>
            <a:pPr marL="457200" indent="-457200" algn="l">
              <a:spcBef>
                <a:spcPts val="6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Публикация в </a:t>
            </a:r>
            <a:r>
              <a:rPr lang="en-US" sz="4400" dirty="0">
                <a:solidFill>
                  <a:srgbClr val="253957"/>
                </a:solidFill>
                <a:sym typeface="Arial Narrow"/>
              </a:rPr>
              <a:t>AppStore</a:t>
            </a:r>
            <a:endParaRPr lang="ru-RU" sz="4400" dirty="0">
              <a:solidFill>
                <a:srgbClr val="253957"/>
              </a:solidFill>
              <a:sym typeface="Arial Narrow"/>
            </a:endParaRPr>
          </a:p>
        </p:txBody>
      </p:sp>
      <p:pic>
        <p:nvPicPr>
          <p:cNvPr id="9" name="Рисунок 8"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13C9EFA2-6865-4136-AEDC-7F9D05C6A4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extLst>
      <p:ext uri="{BB962C8B-B14F-4D97-AF65-F5344CB8AC3E}">
        <p14:creationId xmlns:p14="http://schemas.microsoft.com/office/powerpoint/2010/main" val="18407794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7619" y="768091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304800" indent="-304800" algn="l">
              <a:spcBef>
                <a:spcPts val="2800"/>
              </a:spcBef>
              <a:buSzPct val="100000"/>
              <a:buChar char="•"/>
              <a:defRPr sz="2800">
                <a:solidFill>
                  <a:srgbClr val="253957"/>
                </a:solidFill>
                <a:latin typeface="+mn-lt"/>
                <a:ea typeface="+mn-ea"/>
                <a:cs typeface="+mn-cs"/>
                <a:sym typeface="Arial Narrow"/>
              </a:defRPr>
            </a:pPr>
            <a:endParaRPr dirty="0"/>
          </a:p>
        </p:txBody>
      </p:sp>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Список использованных источников</a:t>
            </a:r>
            <a:endParaRPr dirty="0"/>
          </a:p>
        </p:txBody>
      </p:sp>
      <p:sp>
        <p:nvSpPr>
          <p:cNvPr id="95" name="Заголовок основного текста"/>
          <p:cNvSpPr txBox="1"/>
          <p:nvPr/>
        </p:nvSpPr>
        <p:spPr>
          <a:xfrm>
            <a:off x="1186003" y="4265712"/>
            <a:ext cx="22245222" cy="96249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marL="742950" indent="-742950">
              <a:buFont typeface="+mj-lt"/>
              <a:buAutoNum type="arabicPeriod"/>
            </a:pPr>
            <a:r>
              <a:rPr lang="ru-RU" dirty="0"/>
              <a:t>Документация по </a:t>
            </a:r>
            <a:r>
              <a:rPr lang="en-GB" dirty="0" err="1"/>
              <a:t>UIKit</a:t>
            </a:r>
            <a:r>
              <a:rPr lang="en-GB" dirty="0"/>
              <a:t> [</a:t>
            </a:r>
            <a:r>
              <a:rPr lang="ru-RU" dirty="0"/>
              <a:t>Электронный ресурс]// </a:t>
            </a:r>
            <a:r>
              <a:rPr lang="en-GB" dirty="0"/>
              <a:t>URL: https://</a:t>
            </a:r>
            <a:r>
              <a:rPr lang="en-GB" dirty="0" err="1"/>
              <a:t>developer.apple.com</a:t>
            </a:r>
            <a:r>
              <a:rPr lang="en-GB" dirty="0"/>
              <a:t>/documentation/</a:t>
            </a:r>
            <a:r>
              <a:rPr lang="en-GB" dirty="0" err="1"/>
              <a:t>uikit</a:t>
            </a:r>
            <a:r>
              <a:rPr lang="en-GB" dirty="0"/>
              <a:t> (</a:t>
            </a:r>
            <a:r>
              <a:rPr lang="ru-RU" dirty="0"/>
              <a:t>Дата обращения: 5.05.2021, режим доступа: свободный)</a:t>
            </a:r>
          </a:p>
          <a:p>
            <a:pPr marL="742950" indent="-742950">
              <a:buFont typeface="+mj-lt"/>
              <a:buAutoNum type="arabicPeriod"/>
            </a:pPr>
            <a:endParaRPr lang="ru-RU" dirty="0"/>
          </a:p>
          <a:p>
            <a:pPr marL="742950" indent="-742950">
              <a:buFont typeface="+mj-lt"/>
              <a:buAutoNum type="arabicPeriod"/>
            </a:pPr>
            <a:r>
              <a:rPr lang="ru-RU" dirty="0"/>
              <a:t>Документация по </a:t>
            </a:r>
            <a:r>
              <a:rPr lang="en-GB" dirty="0"/>
              <a:t>Swift [</a:t>
            </a:r>
            <a:r>
              <a:rPr lang="ru-RU" dirty="0"/>
              <a:t>Электронный ресурс]// </a:t>
            </a:r>
            <a:r>
              <a:rPr lang="en-GB" dirty="0"/>
              <a:t>URL: https://</a:t>
            </a:r>
            <a:r>
              <a:rPr lang="en-GB" dirty="0" err="1"/>
              <a:t>swift.org</a:t>
            </a:r>
            <a:r>
              <a:rPr lang="en-GB" dirty="0"/>
              <a:t>/documentation/ (</a:t>
            </a:r>
            <a:r>
              <a:rPr lang="ru-RU" dirty="0"/>
              <a:t>Дата обращения: 5.05.2021, режим доступа свободный)</a:t>
            </a:r>
          </a:p>
          <a:p>
            <a:pPr marL="742950" indent="-742950">
              <a:buFont typeface="+mj-lt"/>
              <a:buAutoNum type="arabicPeriod"/>
            </a:pPr>
            <a:endParaRPr lang="ru-RU" dirty="0"/>
          </a:p>
          <a:p>
            <a:pPr marL="742950" indent="-742950">
              <a:buFont typeface="+mj-lt"/>
              <a:buAutoNum type="arabicPeriod"/>
            </a:pPr>
            <a:r>
              <a:rPr lang="en-GB" dirty="0"/>
              <a:t>The book of Viper [</a:t>
            </a:r>
            <a:r>
              <a:rPr lang="ru-RU" dirty="0"/>
              <a:t>Электронный ресурс]// </a:t>
            </a:r>
            <a:r>
              <a:rPr lang="en-GB" dirty="0"/>
              <a:t>URL: https://</a:t>
            </a:r>
            <a:r>
              <a:rPr lang="en-GB" dirty="0" err="1"/>
              <a:t>github.com</a:t>
            </a:r>
            <a:r>
              <a:rPr lang="en-GB" dirty="0"/>
              <a:t>/</a:t>
            </a:r>
            <a:r>
              <a:rPr lang="en-GB" dirty="0" err="1"/>
              <a:t>strongself</a:t>
            </a:r>
            <a:r>
              <a:rPr lang="en-GB" dirty="0"/>
              <a:t>/The-Book-of-VIPER/blob/master/</a:t>
            </a:r>
            <a:r>
              <a:rPr lang="en-GB" dirty="0" err="1"/>
              <a:t>russian</a:t>
            </a:r>
            <a:r>
              <a:rPr lang="en-GB" dirty="0"/>
              <a:t>/</a:t>
            </a:r>
            <a:r>
              <a:rPr lang="en-GB" dirty="0" err="1"/>
              <a:t>contents.md</a:t>
            </a:r>
            <a:r>
              <a:rPr lang="en-GB" dirty="0"/>
              <a:t> (</a:t>
            </a:r>
            <a:r>
              <a:rPr lang="ru-RU" dirty="0"/>
              <a:t>Дата обращения: 12.02.2021, режим доступа свободный)</a:t>
            </a:r>
          </a:p>
          <a:p>
            <a:pPr marL="742950" indent="-742950">
              <a:buFont typeface="+mj-lt"/>
              <a:buAutoNum type="arabicPeriod"/>
            </a:pPr>
            <a:endParaRPr lang="ru-RU" dirty="0"/>
          </a:p>
          <a:p>
            <a:pPr marL="742950" indent="-742950">
              <a:buFont typeface="+mj-lt"/>
              <a:buAutoNum type="arabicPeriod"/>
            </a:pPr>
            <a:endParaRPr lang="ru-RU" dirty="0"/>
          </a:p>
          <a:p>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98"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чень крутой заголовок…">
            <a:extLst>
              <a:ext uri="{FF2B5EF4-FFF2-40B4-BE49-F238E27FC236}">
                <a16:creationId xmlns:a16="http://schemas.microsoft.com/office/drawing/2014/main" id="{37D4B866-9205-4FFA-B502-4259C98761B5}"/>
              </a:ext>
            </a:extLst>
          </p:cNvPr>
          <p:cNvSpPr txBox="1"/>
          <p:nvPr/>
        </p:nvSpPr>
        <p:spPr>
          <a:xfrm>
            <a:off x="8519592" y="57013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Спасибо За внимание!</a:t>
            </a:r>
            <a:endParaRPr dirty="0"/>
          </a:p>
        </p:txBody>
      </p:sp>
    </p:spTree>
    <p:extLst>
      <p:ext uri="{BB962C8B-B14F-4D97-AF65-F5344CB8AC3E}">
        <p14:creationId xmlns:p14="http://schemas.microsoft.com/office/powerpoint/2010/main" val="39530245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Терминология</a:t>
            </a:r>
            <a:endParaRPr dirty="0"/>
          </a:p>
        </p:txBody>
      </p:sp>
      <p:sp>
        <p:nvSpPr>
          <p:cNvPr id="61" name="Заголовок основного текста"/>
          <p:cNvSpPr txBox="1"/>
          <p:nvPr/>
        </p:nvSpPr>
        <p:spPr>
          <a:xfrm>
            <a:off x="1185463" y="4481736"/>
            <a:ext cx="22600619" cy="8784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marL="571500" indent="-571500">
              <a:buFont typeface="Arial" panose="020B0604020202020204" pitchFamily="34" charset="0"/>
              <a:buChar char="•"/>
            </a:pPr>
            <a:r>
              <a:rPr lang="en-US" dirty="0" err="1"/>
              <a:t>UIKit</a:t>
            </a:r>
            <a:r>
              <a:rPr lang="en-US" dirty="0">
                <a:solidFill>
                  <a:schemeClr val="tx1">
                    <a:lumMod val="95000"/>
                    <a:lumOff val="5000"/>
                  </a:schemeClr>
                </a:solidFill>
              </a:rPr>
              <a:t> </a:t>
            </a:r>
            <a:r>
              <a:rPr lang="ru-RU" dirty="0">
                <a:solidFill>
                  <a:schemeClr val="tx1">
                    <a:lumMod val="95000"/>
                    <a:lumOff val="5000"/>
                  </a:schemeClr>
                </a:solidFill>
              </a:rPr>
              <a:t>- </a:t>
            </a:r>
            <a:r>
              <a:rPr lang="ru-RU" dirty="0" err="1">
                <a:solidFill>
                  <a:schemeClr val="tx1">
                    <a:lumMod val="95000"/>
                    <a:lumOff val="5000"/>
                  </a:schemeClr>
                </a:solidFill>
              </a:rPr>
              <a:t>фреймворк</a:t>
            </a:r>
            <a:r>
              <a:rPr lang="ru-RU" dirty="0">
                <a:solidFill>
                  <a:schemeClr val="tx1">
                    <a:lumMod val="95000"/>
                    <a:lumOff val="5000"/>
                  </a:schemeClr>
                </a:solidFill>
              </a:rPr>
              <a:t> для создания приложений под </a:t>
            </a:r>
            <a:r>
              <a:rPr lang="en-US" dirty="0">
                <a:solidFill>
                  <a:schemeClr val="tx1">
                    <a:lumMod val="95000"/>
                    <a:lumOff val="5000"/>
                  </a:schemeClr>
                </a:solidFill>
              </a:rPr>
              <a:t>iPhone</a:t>
            </a:r>
            <a:r>
              <a:rPr lang="ru-RU" dirty="0">
                <a:solidFill>
                  <a:schemeClr val="tx1">
                    <a:lumMod val="95000"/>
                    <a:lumOff val="5000"/>
                  </a:schemeClr>
                </a:solidFill>
              </a:rPr>
              <a:t>, </a:t>
            </a:r>
            <a:r>
              <a:rPr lang="en-US" dirty="0">
                <a:solidFill>
                  <a:schemeClr val="tx1">
                    <a:lumMod val="95000"/>
                    <a:lumOff val="5000"/>
                  </a:schemeClr>
                </a:solidFill>
              </a:rPr>
              <a:t>iPad </a:t>
            </a:r>
            <a:r>
              <a:rPr lang="ru-RU" dirty="0">
                <a:solidFill>
                  <a:schemeClr val="tx1">
                    <a:lumMod val="95000"/>
                    <a:lumOff val="5000"/>
                  </a:schemeClr>
                </a:solidFill>
              </a:rPr>
              <a:t>и </a:t>
            </a:r>
            <a:r>
              <a:rPr lang="en-US" dirty="0">
                <a:solidFill>
                  <a:schemeClr val="tx1">
                    <a:lumMod val="95000"/>
                    <a:lumOff val="5000"/>
                  </a:schemeClr>
                </a:solidFill>
              </a:rPr>
              <a:t>iPod</a:t>
            </a:r>
            <a:endParaRPr lang="ru-RU" dirty="0">
              <a:solidFill>
                <a:schemeClr val="tx1">
                  <a:lumMod val="95000"/>
                  <a:lumOff val="5000"/>
                </a:schemeClr>
              </a:solidFill>
            </a:endParaRPr>
          </a:p>
          <a:p>
            <a:pPr marL="571500" indent="-571500">
              <a:buFont typeface="Arial" panose="020B0604020202020204" pitchFamily="34" charset="0"/>
              <a:buChar char="•"/>
            </a:pPr>
            <a:r>
              <a:rPr lang="ru-RU" dirty="0"/>
              <a:t>Модуль</a:t>
            </a:r>
            <a:r>
              <a:rPr lang="ru-RU" dirty="0">
                <a:solidFill>
                  <a:schemeClr val="tx1">
                    <a:lumMod val="95000"/>
                    <a:lumOff val="5000"/>
                  </a:schemeClr>
                </a:solidFill>
              </a:rPr>
              <a:t> - отдельная часть программы, относящаяся к слою представления, которая реализует архитектуру </a:t>
            </a:r>
            <a:r>
              <a:rPr lang="en-US" dirty="0">
                <a:solidFill>
                  <a:schemeClr val="tx1">
                    <a:lumMod val="95000"/>
                    <a:lumOff val="5000"/>
                  </a:schemeClr>
                </a:solidFill>
              </a:rPr>
              <a:t>Viper</a:t>
            </a:r>
            <a:r>
              <a:rPr lang="ru-RU" dirty="0">
                <a:solidFill>
                  <a:schemeClr val="tx1">
                    <a:lumMod val="95000"/>
                    <a:lumOff val="5000"/>
                  </a:schemeClr>
                </a:solidFill>
              </a:rPr>
              <a:t> и предоставляется реализацией набором компонент (</a:t>
            </a:r>
            <a:r>
              <a:rPr lang="en-US" dirty="0">
                <a:solidFill>
                  <a:schemeClr val="tx1">
                    <a:lumMod val="95000"/>
                    <a:lumOff val="5000"/>
                  </a:schemeClr>
                </a:solidFill>
              </a:rPr>
              <a:t>View</a:t>
            </a:r>
            <a:r>
              <a:rPr lang="ru-RU" dirty="0">
                <a:solidFill>
                  <a:schemeClr val="tx1">
                    <a:lumMod val="95000"/>
                    <a:lumOff val="5000"/>
                  </a:schemeClr>
                </a:solidFill>
              </a:rPr>
              <a:t>, </a:t>
            </a:r>
            <a:r>
              <a:rPr lang="en-US" dirty="0">
                <a:solidFill>
                  <a:schemeClr val="tx1">
                    <a:lumMod val="95000"/>
                    <a:lumOff val="5000"/>
                  </a:schemeClr>
                </a:solidFill>
              </a:rPr>
              <a:t>Presenter</a:t>
            </a:r>
            <a:r>
              <a:rPr lang="ru-RU" dirty="0">
                <a:solidFill>
                  <a:schemeClr val="tx1">
                    <a:lumMod val="95000"/>
                    <a:lumOff val="5000"/>
                  </a:schemeClr>
                </a:solidFill>
              </a:rPr>
              <a:t>, </a:t>
            </a:r>
            <a:r>
              <a:rPr lang="en-US" dirty="0">
                <a:solidFill>
                  <a:schemeClr val="tx1">
                    <a:lumMod val="95000"/>
                    <a:lumOff val="5000"/>
                  </a:schemeClr>
                </a:solidFill>
              </a:rPr>
              <a:t>Router</a:t>
            </a:r>
            <a:r>
              <a:rPr lang="ru-RU" dirty="0">
                <a:solidFill>
                  <a:schemeClr val="tx1">
                    <a:lumMod val="95000"/>
                    <a:lumOff val="5000"/>
                  </a:schemeClr>
                </a:solidFill>
              </a:rPr>
              <a:t>, </a:t>
            </a:r>
            <a:r>
              <a:rPr lang="en-US" dirty="0">
                <a:solidFill>
                  <a:schemeClr val="tx1">
                    <a:lumMod val="95000"/>
                    <a:lumOff val="5000"/>
                  </a:schemeClr>
                </a:solidFill>
              </a:rPr>
              <a:t>Interactor</a:t>
            </a:r>
            <a:r>
              <a:rPr lang="ru-RU" dirty="0">
                <a:solidFill>
                  <a:schemeClr val="tx1">
                    <a:lumMod val="95000"/>
                    <a:lumOff val="5000"/>
                  </a:schemeClr>
                </a:solidFill>
              </a:rPr>
              <a:t>, </a:t>
            </a:r>
            <a:r>
              <a:rPr lang="en-US" dirty="0">
                <a:solidFill>
                  <a:schemeClr val="tx1">
                    <a:lumMod val="95000"/>
                    <a:lumOff val="5000"/>
                  </a:schemeClr>
                </a:solidFill>
              </a:rPr>
              <a:t>Configurator</a:t>
            </a:r>
            <a:r>
              <a:rPr lang="ru-RU" dirty="0">
                <a:solidFill>
                  <a:schemeClr val="tx1">
                    <a:lumMod val="95000"/>
                    <a:lumOff val="5000"/>
                  </a:schemeClr>
                </a:solidFill>
              </a:rPr>
              <a:t>).</a:t>
            </a:r>
          </a:p>
          <a:p>
            <a:pPr marL="571500" indent="-571500">
              <a:buFont typeface="Arial" panose="020B0604020202020204" pitchFamily="34" charset="0"/>
              <a:buChar char="•"/>
            </a:pPr>
            <a:r>
              <a:rPr lang="ru-RU" dirty="0"/>
              <a:t>Компонент модуля </a:t>
            </a:r>
            <a:r>
              <a:rPr lang="ru-RU" dirty="0">
                <a:solidFill>
                  <a:schemeClr val="tx1">
                    <a:lumMod val="95000"/>
                    <a:lumOff val="5000"/>
                  </a:schemeClr>
                </a:solidFill>
              </a:rPr>
              <a:t>- набор </a:t>
            </a:r>
            <a:r>
              <a:rPr lang="en-US" dirty="0">
                <a:solidFill>
                  <a:schemeClr val="tx1">
                    <a:lumMod val="95000"/>
                    <a:lumOff val="5000"/>
                  </a:schemeClr>
                </a:solidFill>
              </a:rPr>
              <a:t>input </a:t>
            </a:r>
            <a:r>
              <a:rPr lang="ru-RU" dirty="0">
                <a:solidFill>
                  <a:schemeClr val="tx1">
                    <a:lumMod val="95000"/>
                    <a:lumOff val="5000"/>
                  </a:schemeClr>
                </a:solidFill>
              </a:rPr>
              <a:t>и </a:t>
            </a:r>
            <a:r>
              <a:rPr lang="en-US" dirty="0">
                <a:solidFill>
                  <a:schemeClr val="tx1">
                    <a:lumMod val="95000"/>
                    <a:lumOff val="5000"/>
                  </a:schemeClr>
                </a:solidFill>
              </a:rPr>
              <a:t>output </a:t>
            </a:r>
            <a:r>
              <a:rPr lang="ru-RU" dirty="0">
                <a:solidFill>
                  <a:schemeClr val="tx1">
                    <a:lumMod val="95000"/>
                    <a:lumOff val="5000"/>
                  </a:schemeClr>
                </a:solidFill>
              </a:rPr>
              <a:t>протоколов и класс, который их реализует, из которых строится </a:t>
            </a:r>
            <a:r>
              <a:rPr lang="en-US" dirty="0">
                <a:solidFill>
                  <a:schemeClr val="tx1">
                    <a:lumMod val="95000"/>
                    <a:lumOff val="5000"/>
                  </a:schemeClr>
                </a:solidFill>
              </a:rPr>
              <a:t>viper </a:t>
            </a:r>
            <a:r>
              <a:rPr lang="ru-RU" dirty="0">
                <a:solidFill>
                  <a:schemeClr val="tx1">
                    <a:lumMod val="95000"/>
                    <a:lumOff val="5000"/>
                  </a:schemeClr>
                </a:solidFill>
              </a:rPr>
              <a:t>модуль.</a:t>
            </a:r>
          </a:p>
          <a:p>
            <a:pPr marL="571500" indent="-571500">
              <a:buFont typeface="Arial" panose="020B0604020202020204" pitchFamily="34" charset="0"/>
              <a:buChar char="•"/>
            </a:pPr>
            <a:r>
              <a:rPr lang="en-US" dirty="0"/>
              <a:t>View</a:t>
            </a:r>
            <a:r>
              <a:rPr lang="en-US" dirty="0">
                <a:solidFill>
                  <a:schemeClr val="tx1">
                    <a:lumMod val="95000"/>
                    <a:lumOff val="5000"/>
                  </a:schemeClr>
                </a:solidFill>
              </a:rPr>
              <a:t> </a:t>
            </a:r>
            <a:r>
              <a:rPr lang="ru-RU" dirty="0">
                <a:solidFill>
                  <a:schemeClr val="tx1">
                    <a:lumMod val="95000"/>
                    <a:lumOff val="5000"/>
                  </a:schemeClr>
                </a:solidFill>
              </a:rPr>
              <a:t>- компонент модуля, который отвечает за представление данных пользователю и обработку пользовательского ввода.</a:t>
            </a:r>
          </a:p>
          <a:p>
            <a:pPr marL="571500" indent="-571500">
              <a:buFont typeface="Arial" panose="020B0604020202020204" pitchFamily="34" charset="0"/>
              <a:buChar char="•"/>
            </a:pPr>
            <a:r>
              <a:rPr lang="en-US" dirty="0"/>
              <a:t>Presenter</a:t>
            </a:r>
            <a:r>
              <a:rPr lang="ru-RU" dirty="0">
                <a:solidFill>
                  <a:schemeClr val="tx1">
                    <a:lumMod val="95000"/>
                    <a:lumOff val="5000"/>
                  </a:schemeClr>
                </a:solidFill>
              </a:rPr>
              <a:t> - компонент модуля, который отвечает за логику работы модуля и обработки данных, полученных из </a:t>
            </a:r>
            <a:r>
              <a:rPr lang="en-US" dirty="0">
                <a:solidFill>
                  <a:schemeClr val="tx1">
                    <a:lumMod val="95000"/>
                    <a:lumOff val="5000"/>
                  </a:schemeClr>
                </a:solidFill>
              </a:rPr>
              <a:t>View </a:t>
            </a:r>
            <a:r>
              <a:rPr lang="ru-RU" dirty="0">
                <a:solidFill>
                  <a:schemeClr val="tx1">
                    <a:lumMod val="95000"/>
                    <a:lumOff val="5000"/>
                  </a:schemeClr>
                </a:solidFill>
              </a:rPr>
              <a:t>и </a:t>
            </a:r>
            <a:r>
              <a:rPr lang="en-US" dirty="0">
                <a:solidFill>
                  <a:schemeClr val="tx1">
                    <a:lumMod val="95000"/>
                    <a:lumOff val="5000"/>
                  </a:schemeClr>
                </a:solidFill>
              </a:rPr>
              <a:t>Interactor</a:t>
            </a:r>
            <a:r>
              <a:rPr lang="ru-RU" dirty="0">
                <a:solidFill>
                  <a:schemeClr val="tx1">
                    <a:lumMod val="95000"/>
                    <a:lumOff val="5000"/>
                  </a:schemeClr>
                </a:solidFill>
              </a:rPr>
              <a:t>.</a:t>
            </a:r>
          </a:p>
          <a:p>
            <a:pPr marL="571500" indent="-571500">
              <a:buFont typeface="Arial" panose="020B0604020202020204" pitchFamily="34" charset="0"/>
              <a:buChar char="•"/>
            </a:pPr>
            <a:r>
              <a:rPr lang="en-US" dirty="0"/>
              <a:t>Interactor</a:t>
            </a:r>
            <a:r>
              <a:rPr lang="ru-RU" dirty="0">
                <a:solidFill>
                  <a:schemeClr val="tx1">
                    <a:lumMod val="95000"/>
                    <a:lumOff val="5000"/>
                  </a:schemeClr>
                </a:solidFill>
              </a:rPr>
              <a:t> - компонент модуля, который отвечает за связь модуля с бизнес-логикой программы и преобразованием полученных оттуда данных для их дальнейшей передачи в </a:t>
            </a:r>
            <a:r>
              <a:rPr lang="en-US" dirty="0">
                <a:solidFill>
                  <a:schemeClr val="tx1">
                    <a:lumMod val="95000"/>
                    <a:lumOff val="5000"/>
                  </a:schemeClr>
                </a:solidFill>
              </a:rPr>
              <a:t>Presenter</a:t>
            </a:r>
            <a:r>
              <a:rPr lang="ru-RU" dirty="0">
                <a:solidFill>
                  <a:schemeClr val="tx1">
                    <a:lumMod val="95000"/>
                    <a:lumOff val="5000"/>
                  </a:schemeClr>
                </a:solidFill>
              </a:rPr>
              <a:t>.</a:t>
            </a:r>
          </a:p>
          <a:p>
            <a:pPr marL="571500" indent="-571500">
              <a:buFont typeface="Arial" panose="020B0604020202020204" pitchFamily="34" charset="0"/>
              <a:buChar char="•"/>
            </a:pPr>
            <a:r>
              <a:rPr lang="en-US" dirty="0"/>
              <a:t>Router</a:t>
            </a:r>
            <a:r>
              <a:rPr lang="en-US" dirty="0">
                <a:solidFill>
                  <a:schemeClr val="tx1">
                    <a:lumMod val="95000"/>
                    <a:lumOff val="5000"/>
                  </a:schemeClr>
                </a:solidFill>
              </a:rPr>
              <a:t> </a:t>
            </a:r>
            <a:r>
              <a:rPr lang="ru-RU" dirty="0">
                <a:solidFill>
                  <a:schemeClr val="tx1">
                    <a:lumMod val="95000"/>
                    <a:lumOff val="5000"/>
                  </a:schemeClr>
                </a:solidFill>
              </a:rPr>
              <a:t>- компонент модуля, который отвечает за переключение между модулями </a:t>
            </a:r>
            <a:endParaRPr lang="en-US" b="0" dirty="0">
              <a:solidFill>
                <a:schemeClr val="tx1">
                  <a:lumMod val="95000"/>
                  <a:lumOff val="5000"/>
                </a:schemeClr>
              </a:solidFill>
            </a:endParaRPr>
          </a:p>
        </p:txBody>
      </p:sp>
      <p:sp>
        <p:nvSpPr>
          <p:cNvPr id="9" name="Название подразделения, лаборатории, факультета и т.д.">
            <a:extLst>
              <a:ext uri="{FF2B5EF4-FFF2-40B4-BE49-F238E27FC236}">
                <a16:creationId xmlns:a16="http://schemas.microsoft.com/office/drawing/2014/main" id="{31FB90F8-744A-4B28-BF0B-81FC520D9F43}"/>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0" name="Изображение" descr="Изображение">
            <a:extLst>
              <a:ext uri="{FF2B5EF4-FFF2-40B4-BE49-F238E27FC236}">
                <a16:creationId xmlns:a16="http://schemas.microsoft.com/office/drawing/2014/main" id="{894F5660-4C4D-4807-B951-74D717DF6F43}"/>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11" name="Рисунок 10"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9652363D-DEEA-462E-8ACB-B1D58F2381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extLst>
      <p:ext uri="{BB962C8B-B14F-4D97-AF65-F5344CB8AC3E}">
        <p14:creationId xmlns:p14="http://schemas.microsoft.com/office/powerpoint/2010/main" val="2035940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Описание предметной области</a:t>
            </a:r>
            <a:endParaRPr dirty="0"/>
          </a:p>
        </p:txBody>
      </p:sp>
      <p:sp>
        <p:nvSpPr>
          <p:cNvPr id="61" name="Заголовок основного текста"/>
          <p:cNvSpPr txBox="1"/>
          <p:nvPr/>
        </p:nvSpPr>
        <p:spPr>
          <a:xfrm>
            <a:off x="1238538" y="4697760"/>
            <a:ext cx="14265830" cy="6480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Предметная область: коммуникация и общение</a:t>
            </a:r>
            <a:endParaRPr lang="en-US" dirty="0"/>
          </a:p>
          <a:p>
            <a:endParaRPr lang="ru-RU" dirty="0"/>
          </a:p>
          <a:p>
            <a:r>
              <a:rPr lang="ru-RU" b="0" dirty="0"/>
              <a:t>Сервис предоставляет акции для пользователей, которые постоянно проходят мимо заведения, но не пользуются его услугами, однако могут стать его постоянными клиентами. Персональные акции могут стать </a:t>
            </a:r>
            <a:r>
              <a:rPr lang="ru-RU" b="0" dirty="0" err="1"/>
              <a:t>мотиватором</a:t>
            </a:r>
            <a:r>
              <a:rPr lang="ru-RU" b="0" dirty="0"/>
              <a:t> для похода в новое кафе, ресторан и т.п. Клиент впервые для себя открывает новое место и возможно останется его постоянным посетителем.</a:t>
            </a:r>
          </a:p>
        </p:txBody>
      </p:sp>
      <p:sp>
        <p:nvSpPr>
          <p:cNvPr id="62" name="Название подразделения, лаборатории, факультета и т.д."/>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12" name="Рисунок 1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6CF27280-9A5F-4EC1-B925-F04287AEC4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5363431"/>
            <a:ext cx="13629690" cy="758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dirty="0"/>
              <a:t>Разработать мобильное приложение, которое будет предоставлять пользователю </a:t>
            </a:r>
            <a:r>
              <a:rPr lang="ru-RU" dirty="0" err="1"/>
              <a:t>таргетированную</a:t>
            </a:r>
            <a:r>
              <a:rPr lang="ru-RU" dirty="0"/>
              <a:t> рекламу на основе его перемещений.</a:t>
            </a:r>
            <a:endParaRPr dirty="0"/>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Цель и задачи работы</a:t>
            </a:r>
            <a:endParaRPr dirty="0"/>
          </a:p>
        </p:txBody>
      </p:sp>
      <p:sp>
        <p:nvSpPr>
          <p:cNvPr id="74" name="Заголовок основного текста"/>
          <p:cNvSpPr txBox="1"/>
          <p:nvPr/>
        </p:nvSpPr>
        <p:spPr>
          <a:xfrm>
            <a:off x="1226606" y="3946996"/>
            <a:ext cx="2092743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Цель работы</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Заголовок основного текста">
            <a:extLst>
              <a:ext uri="{FF2B5EF4-FFF2-40B4-BE49-F238E27FC236}">
                <a16:creationId xmlns:a16="http://schemas.microsoft.com/office/drawing/2014/main" id="{BB53CA7E-A1D9-43CC-8315-D3A2A871C62B}"/>
              </a:ext>
            </a:extLst>
          </p:cNvPr>
          <p:cNvSpPr txBox="1"/>
          <p:nvPr/>
        </p:nvSpPr>
        <p:spPr>
          <a:xfrm>
            <a:off x="1226606" y="6542754"/>
            <a:ext cx="20927434" cy="662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Задачи работы</a:t>
            </a:r>
            <a:endParaRPr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CCBC335-A977-4B4C-A1B1-A96ADBD5D193}"/>
              </a:ext>
            </a:extLst>
          </p:cNvPr>
          <p:cNvSpPr txBox="1"/>
          <p:nvPr/>
        </p:nvSpPr>
        <p:spPr>
          <a:xfrm>
            <a:off x="1115664" y="7433259"/>
            <a:ext cx="13629691" cy="459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514350" indent="-514350" algn="l">
              <a:spcBef>
                <a:spcPts val="2800"/>
              </a:spcBef>
              <a:buSzPct val="100000"/>
              <a:buAutoNum type="arabicPeriod"/>
              <a:defRPr sz="2800">
                <a:solidFill>
                  <a:srgbClr val="253957"/>
                </a:solidFill>
                <a:latin typeface="+mn-lt"/>
                <a:ea typeface="+mn-ea"/>
                <a:cs typeface="+mn-cs"/>
                <a:sym typeface="Arial Narrow"/>
              </a:defRPr>
            </a:pPr>
            <a:r>
              <a:rPr lang="ru-RU" b="1" dirty="0"/>
              <a:t>Познакомиться с архитектурой </a:t>
            </a:r>
            <a:r>
              <a:rPr lang="en-US" b="1" dirty="0"/>
              <a:t>Viper </a:t>
            </a:r>
            <a:r>
              <a:rPr lang="ru-RU" b="1" dirty="0"/>
              <a:t>и реализовать приложение на ее основе;</a:t>
            </a:r>
          </a:p>
          <a:p>
            <a:pPr marL="514350" indent="-514350" algn="l">
              <a:spcBef>
                <a:spcPts val="2800"/>
              </a:spcBef>
              <a:buSzPct val="100000"/>
              <a:buAutoNum type="arabicPeriod"/>
              <a:defRPr sz="2800">
                <a:solidFill>
                  <a:srgbClr val="253957"/>
                </a:solidFill>
                <a:latin typeface="+mn-lt"/>
                <a:ea typeface="+mn-ea"/>
                <a:cs typeface="+mn-cs"/>
                <a:sym typeface="Arial Narrow"/>
              </a:defRPr>
            </a:pPr>
            <a:r>
              <a:rPr lang="ru-RU" b="1" dirty="0"/>
              <a:t>Изучить язык </a:t>
            </a:r>
            <a:r>
              <a:rPr lang="en-US" b="1" dirty="0"/>
              <a:t>Swift </a:t>
            </a:r>
            <a:r>
              <a:rPr lang="ru-RU" b="1" dirty="0"/>
              <a:t>и познакомиться с паттернами написания кода на нем.</a:t>
            </a:r>
            <a:endParaRPr lang="en-US" b="1" dirty="0"/>
          </a:p>
          <a:p>
            <a:pPr marL="514350" indent="-514350" algn="l">
              <a:spcBef>
                <a:spcPts val="2800"/>
              </a:spcBef>
              <a:buSzPct val="100000"/>
              <a:buAutoNum type="arabicPeriod"/>
              <a:defRPr sz="2800">
                <a:solidFill>
                  <a:srgbClr val="253957"/>
                </a:solidFill>
                <a:latin typeface="+mn-lt"/>
                <a:ea typeface="+mn-ea"/>
                <a:cs typeface="+mn-cs"/>
                <a:sym typeface="Arial Narrow"/>
              </a:defRPr>
            </a:pPr>
            <a:r>
              <a:rPr lang="ru-RU" b="1" dirty="0"/>
              <a:t>Реализовать интерфейс пользователя и сетевое взаимодействие.</a:t>
            </a:r>
          </a:p>
          <a:p>
            <a:pPr marL="514350" indent="-514350" algn="l">
              <a:spcBef>
                <a:spcPts val="2800"/>
              </a:spcBef>
              <a:buSzPct val="100000"/>
              <a:buAutoNum type="arabicPeriod"/>
              <a:defRPr sz="2800">
                <a:solidFill>
                  <a:srgbClr val="253957"/>
                </a:solidFill>
                <a:latin typeface="+mn-lt"/>
                <a:ea typeface="+mn-ea"/>
                <a:cs typeface="+mn-cs"/>
                <a:sym typeface="Arial Narrow"/>
              </a:defRPr>
            </a:pPr>
            <a:r>
              <a:rPr lang="ru-RU" b="1" dirty="0"/>
              <a:t>Поработать с </a:t>
            </a:r>
            <a:r>
              <a:rPr lang="en-US" b="1" dirty="0" err="1"/>
              <a:t>UIKit</a:t>
            </a:r>
            <a:r>
              <a:rPr lang="en-US" b="1" dirty="0"/>
              <a:t>, </a:t>
            </a:r>
            <a:r>
              <a:rPr lang="en-US" b="1" dirty="0" err="1"/>
              <a:t>MapKit</a:t>
            </a:r>
            <a:r>
              <a:rPr lang="en-US" b="1" dirty="0"/>
              <a:t> </a:t>
            </a:r>
            <a:r>
              <a:rPr lang="ru-RU" b="1" dirty="0"/>
              <a:t>и </a:t>
            </a:r>
            <a:r>
              <a:rPr lang="en-US" b="1" dirty="0" err="1"/>
              <a:t>CoreData</a:t>
            </a:r>
            <a:r>
              <a:rPr lang="en-US" b="1" dirty="0"/>
              <a:t>.</a:t>
            </a:r>
          </a:p>
        </p:txBody>
      </p:sp>
      <p:sp>
        <p:nvSpPr>
          <p:cNvPr id="13" name="Название подразделения, лаборатории, факультета и т.д.">
            <a:extLst>
              <a:ext uri="{FF2B5EF4-FFF2-40B4-BE49-F238E27FC236}">
                <a16:creationId xmlns:a16="http://schemas.microsoft.com/office/drawing/2014/main" id="{8B279B4F-EE67-4E82-91C0-1DC656EFF3FF}"/>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4" name="Изображение" descr="Изображение">
            <a:extLst>
              <a:ext uri="{FF2B5EF4-FFF2-40B4-BE49-F238E27FC236}">
                <a16:creationId xmlns:a16="http://schemas.microsoft.com/office/drawing/2014/main" id="{BE12276F-E91E-44D2-A892-ADEA8EEDC70A}"/>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15" name="Рисунок 14"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F673984A-B6DD-4CE8-9B04-FC77C57969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Актуальность работы</a:t>
            </a:r>
          </a:p>
        </p:txBody>
      </p:sp>
      <p:sp>
        <p:nvSpPr>
          <p:cNvPr id="67" name="Заголовок основного текста"/>
          <p:cNvSpPr txBox="1"/>
          <p:nvPr/>
        </p:nvSpPr>
        <p:spPr>
          <a:xfrm>
            <a:off x="1115664" y="4985793"/>
            <a:ext cx="12444488" cy="6120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b="0" dirty="0"/>
              <a:t>Реклама находится практически во всех сервисах, так что ее можно видеть каждый день. </a:t>
            </a:r>
          </a:p>
          <a:p>
            <a:endParaRPr lang="ru-RU" b="0" dirty="0"/>
          </a:p>
          <a:p>
            <a:endParaRPr lang="ru-RU" b="0" dirty="0"/>
          </a:p>
          <a:p>
            <a:r>
              <a:rPr lang="ru-RU" b="0" dirty="0"/>
              <a:t>Приложение должно помочь свести потенциального потребителя и компанию, предоставляющую услуги питания. </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11" name="Название подразделения, лаборатории, факультета и т.д.">
            <a:extLst>
              <a:ext uri="{FF2B5EF4-FFF2-40B4-BE49-F238E27FC236}">
                <a16:creationId xmlns:a16="http://schemas.microsoft.com/office/drawing/2014/main" id="{82BEEC36-6CB6-47FD-87F0-90C56AF448EA}"/>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2" name="Изображение" descr="Изображение">
            <a:extLst>
              <a:ext uri="{FF2B5EF4-FFF2-40B4-BE49-F238E27FC236}">
                <a16:creationId xmlns:a16="http://schemas.microsoft.com/office/drawing/2014/main" id="{0F21F615-7D16-46A7-B329-541B01C8AAA2}"/>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8" name="Рисунок 7"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E0A5349B-4B3A-4095-BD41-C2ABD3DF3A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Анализ существующих решений</a:t>
            </a:r>
            <a:endParaRPr dirty="0"/>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1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15664" y="4452157"/>
            <a:ext cx="14270026" cy="1404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dirty="0"/>
              <a:t>На текущем рынке много различных решений: </a:t>
            </a:r>
            <a:r>
              <a:rPr lang="en-US" dirty="0"/>
              <a:t>Tinder, Badoo,</a:t>
            </a:r>
            <a:r>
              <a:rPr lang="ru-RU" dirty="0"/>
              <a:t> различные чат-боты в мессенджерах.</a:t>
            </a:r>
            <a:endParaRPr dirty="0"/>
          </a:p>
        </p:txBody>
      </p:sp>
      <p:sp>
        <p:nvSpPr>
          <p:cNvPr id="13" name="Название подразделения, лаборатории, факультета и т.д.">
            <a:extLst>
              <a:ext uri="{FF2B5EF4-FFF2-40B4-BE49-F238E27FC236}">
                <a16:creationId xmlns:a16="http://schemas.microsoft.com/office/drawing/2014/main" id="{BC4DFAE4-055F-4203-8385-7A8091B588F9}"/>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14" name="Изображение" descr="Изображение">
            <a:extLst>
              <a:ext uri="{FF2B5EF4-FFF2-40B4-BE49-F238E27FC236}">
                <a16:creationId xmlns:a16="http://schemas.microsoft.com/office/drawing/2014/main" id="{81F8A091-8D06-4F90-B59F-835962677C1C}"/>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15" name="TextBox 14">
            <a:extLst>
              <a:ext uri="{FF2B5EF4-FFF2-40B4-BE49-F238E27FC236}">
                <a16:creationId xmlns:a16="http://schemas.microsoft.com/office/drawing/2014/main" id="{DA2B4021-CC8F-47D5-B9DB-286F5C0A6594}"/>
              </a:ext>
            </a:extLst>
          </p:cNvPr>
          <p:cNvSpPr txBox="1"/>
          <p:nvPr/>
        </p:nvSpPr>
        <p:spPr>
          <a:xfrm>
            <a:off x="6096000" y="6427113"/>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ru-RU" dirty="0"/>
          </a:p>
        </p:txBody>
      </p:sp>
      <p:pic>
        <p:nvPicPr>
          <p:cNvPr id="5" name="Рисунок 4"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30665201-101E-4E59-A431-C196E0AF15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graphicFrame>
        <p:nvGraphicFramePr>
          <p:cNvPr id="20" name="Таблица 19">
            <a:extLst>
              <a:ext uri="{FF2B5EF4-FFF2-40B4-BE49-F238E27FC236}">
                <a16:creationId xmlns:a16="http://schemas.microsoft.com/office/drawing/2014/main" id="{9C879A94-F4C2-4F55-8682-39FDE06314C5}"/>
              </a:ext>
            </a:extLst>
          </p:cNvPr>
          <p:cNvGraphicFramePr>
            <a:graphicFrameLocks noGrp="1"/>
          </p:cNvGraphicFramePr>
          <p:nvPr>
            <p:extLst>
              <p:ext uri="{D42A27DB-BD31-4B8C-83A1-F6EECF244321}">
                <p14:modId xmlns:p14="http://schemas.microsoft.com/office/powerpoint/2010/main" val="661846558"/>
              </p:ext>
            </p:extLst>
          </p:nvPr>
        </p:nvGraphicFramePr>
        <p:xfrm>
          <a:off x="1120630" y="5670784"/>
          <a:ext cx="13519643" cy="5212080"/>
        </p:xfrm>
        <a:graphic>
          <a:graphicData uri="http://schemas.openxmlformats.org/drawingml/2006/table">
            <a:tbl>
              <a:tblPr firstRow="1" bandRow="1">
                <a:tableStyleId>{5940675A-B579-460E-94D1-54222C63F5DA}</a:tableStyleId>
              </a:tblPr>
              <a:tblGrid>
                <a:gridCol w="2047766">
                  <a:extLst>
                    <a:ext uri="{9D8B030D-6E8A-4147-A177-3AD203B41FA5}">
                      <a16:colId xmlns:a16="http://schemas.microsoft.com/office/drawing/2014/main" val="1814699604"/>
                    </a:ext>
                  </a:extLst>
                </a:gridCol>
                <a:gridCol w="1638213">
                  <a:extLst>
                    <a:ext uri="{9D8B030D-6E8A-4147-A177-3AD203B41FA5}">
                      <a16:colId xmlns:a16="http://schemas.microsoft.com/office/drawing/2014/main" val="159522045"/>
                    </a:ext>
                  </a:extLst>
                </a:gridCol>
                <a:gridCol w="1710858">
                  <a:extLst>
                    <a:ext uri="{9D8B030D-6E8A-4147-A177-3AD203B41FA5}">
                      <a16:colId xmlns:a16="http://schemas.microsoft.com/office/drawing/2014/main" val="1155549797"/>
                    </a:ext>
                  </a:extLst>
                </a:gridCol>
                <a:gridCol w="2798614">
                  <a:extLst>
                    <a:ext uri="{9D8B030D-6E8A-4147-A177-3AD203B41FA5}">
                      <a16:colId xmlns:a16="http://schemas.microsoft.com/office/drawing/2014/main" val="461630357"/>
                    </a:ext>
                  </a:extLst>
                </a:gridCol>
                <a:gridCol w="2662096">
                  <a:extLst>
                    <a:ext uri="{9D8B030D-6E8A-4147-A177-3AD203B41FA5}">
                      <a16:colId xmlns:a16="http://schemas.microsoft.com/office/drawing/2014/main" val="3690133805"/>
                    </a:ext>
                  </a:extLst>
                </a:gridCol>
                <a:gridCol w="2662096">
                  <a:extLst>
                    <a:ext uri="{9D8B030D-6E8A-4147-A177-3AD203B41FA5}">
                      <a16:colId xmlns:a16="http://schemas.microsoft.com/office/drawing/2014/main" val="1323288794"/>
                    </a:ext>
                  </a:extLst>
                </a:gridCol>
              </a:tblGrid>
              <a:tr h="586366">
                <a:tc>
                  <a:txBody>
                    <a:bodyPr/>
                    <a:lstStyle/>
                    <a:p>
                      <a:r>
                        <a:rPr lang="ru-RU" dirty="0">
                          <a:solidFill>
                            <a:srgbClr val="253957"/>
                          </a:solidFill>
                        </a:rPr>
                        <a:t>Название</a:t>
                      </a:r>
                    </a:p>
                  </a:txBody>
                  <a:tcPr/>
                </a:tc>
                <a:tc>
                  <a:txBody>
                    <a:bodyPr/>
                    <a:lstStyle/>
                    <a:p>
                      <a:r>
                        <a:rPr lang="ru-RU" dirty="0">
                          <a:solidFill>
                            <a:srgbClr val="253957"/>
                          </a:solidFill>
                        </a:rPr>
                        <a:t>Представление рекламы от кафе</a:t>
                      </a:r>
                    </a:p>
                  </a:txBody>
                  <a:tcPr/>
                </a:tc>
                <a:tc>
                  <a:txBody>
                    <a:bodyPr/>
                    <a:lstStyle/>
                    <a:p>
                      <a:r>
                        <a:rPr lang="ru-RU" dirty="0" err="1">
                          <a:solidFill>
                            <a:srgbClr val="253957"/>
                          </a:solidFill>
                        </a:rPr>
                        <a:t>Таргентинг</a:t>
                      </a:r>
                      <a:endParaRPr lang="ru-RU" dirty="0">
                        <a:solidFill>
                          <a:srgbClr val="253957"/>
                        </a:solidFill>
                      </a:endParaRPr>
                    </a:p>
                  </a:txBody>
                  <a:tcPr/>
                </a:tc>
                <a:tc>
                  <a:txBody>
                    <a:bodyPr/>
                    <a:lstStyle/>
                    <a:p>
                      <a:r>
                        <a:rPr lang="ru-RU" dirty="0" err="1">
                          <a:solidFill>
                            <a:srgbClr val="253957"/>
                          </a:solidFill>
                        </a:rPr>
                        <a:t>Таргетинг</a:t>
                      </a:r>
                      <a:r>
                        <a:rPr lang="ru-RU" dirty="0">
                          <a:solidFill>
                            <a:srgbClr val="253957"/>
                          </a:solidFill>
                        </a:rPr>
                        <a:t> по местоположению</a:t>
                      </a:r>
                    </a:p>
                  </a:txBody>
                  <a:tcPr/>
                </a:tc>
                <a:tc>
                  <a:txBody>
                    <a:bodyPr/>
                    <a:lstStyle/>
                    <a:p>
                      <a:r>
                        <a:rPr lang="ru-RU" dirty="0" err="1">
                          <a:solidFill>
                            <a:srgbClr val="253957"/>
                          </a:solidFill>
                        </a:rPr>
                        <a:t>Таргетинг</a:t>
                      </a:r>
                      <a:r>
                        <a:rPr lang="ru-RU" dirty="0">
                          <a:solidFill>
                            <a:srgbClr val="253957"/>
                          </a:solidFill>
                        </a:rPr>
                        <a:t> по перемещению пользователя</a:t>
                      </a:r>
                    </a:p>
                  </a:txBody>
                  <a:tcPr/>
                </a:tc>
                <a:tc>
                  <a:txBody>
                    <a:bodyPr/>
                    <a:lstStyle/>
                    <a:p>
                      <a:r>
                        <a:rPr lang="ru-RU" dirty="0">
                          <a:solidFill>
                            <a:srgbClr val="253957"/>
                          </a:solidFill>
                        </a:rPr>
                        <a:t>Сторонняя реклама</a:t>
                      </a:r>
                    </a:p>
                  </a:txBody>
                  <a:tcPr/>
                </a:tc>
                <a:extLst>
                  <a:ext uri="{0D108BD9-81ED-4DB2-BD59-A6C34878D82A}">
                    <a16:rowId xmlns:a16="http://schemas.microsoft.com/office/drawing/2014/main" val="1801613207"/>
                  </a:ext>
                </a:extLst>
              </a:tr>
              <a:tr h="716077">
                <a:tc>
                  <a:txBody>
                    <a:bodyPr/>
                    <a:lstStyle/>
                    <a:p>
                      <a:pPr algn="ctr"/>
                      <a:r>
                        <a:rPr lang="ru-RU" b="1" dirty="0" err="1">
                          <a:solidFill>
                            <a:srgbClr val="253957"/>
                          </a:solidFill>
                        </a:rPr>
                        <a:t>Яндекс.Карты</a:t>
                      </a:r>
                      <a:endParaRPr lang="ru-RU" b="1" dirty="0">
                        <a:solidFill>
                          <a:srgbClr val="253957"/>
                        </a:solidFill>
                      </a:endParaRPr>
                    </a:p>
                  </a:txBody>
                  <a:tcPr/>
                </a:tc>
                <a:tc>
                  <a:txBody>
                    <a:bodyPr/>
                    <a:lstStyle/>
                    <a:p>
                      <a:pPr algn="ctr"/>
                      <a:r>
                        <a:rPr lang="ru-RU" sz="5400" b="1" dirty="0">
                          <a:solidFill>
                            <a:srgbClr val="253957"/>
                          </a:solidFill>
                        </a:rPr>
                        <a:t>+</a:t>
                      </a:r>
                    </a:p>
                  </a:txBody>
                  <a:tcPr/>
                </a:tc>
                <a:tc>
                  <a:txBody>
                    <a:bodyPr/>
                    <a:lstStyle/>
                    <a:p>
                      <a:pPr algn="ctr"/>
                      <a:r>
                        <a:rPr lang="ru-RU" sz="5400" b="1" dirty="0">
                          <a:solidFill>
                            <a:srgbClr val="253957"/>
                          </a:solidFill>
                        </a:rPr>
                        <a:t>+</a:t>
                      </a:r>
                    </a:p>
                  </a:txBody>
                  <a:tcPr/>
                </a:tc>
                <a:tc>
                  <a:txBody>
                    <a:bodyPr/>
                    <a:lstStyle/>
                    <a:p>
                      <a:pPr algn="ctr"/>
                      <a:r>
                        <a:rPr lang="en-US" sz="5400" b="1" dirty="0">
                          <a:solidFill>
                            <a:srgbClr val="253957"/>
                          </a:solidFill>
                        </a:rPr>
                        <a:t>+</a:t>
                      </a:r>
                      <a:endParaRPr lang="ru-RU" sz="5400" b="1" dirty="0">
                        <a:solidFill>
                          <a:srgbClr val="253957"/>
                        </a:solidFill>
                      </a:endParaRPr>
                    </a:p>
                  </a:txBody>
                  <a:tcPr/>
                </a:tc>
                <a:tc>
                  <a:txBody>
                    <a:bodyPr/>
                    <a:lstStyle/>
                    <a:p>
                      <a:pPr algn="ctr"/>
                      <a:r>
                        <a:rPr lang="ru-RU" sz="5400" b="1" dirty="0">
                          <a:solidFill>
                            <a:srgbClr val="253957"/>
                          </a:solidFill>
                        </a:rPr>
                        <a:t>+-</a:t>
                      </a:r>
                    </a:p>
                  </a:txBody>
                  <a:tcPr/>
                </a:tc>
                <a:tc>
                  <a:txBody>
                    <a:bodyPr/>
                    <a:lstStyle/>
                    <a:p>
                      <a:pPr algn="ctr"/>
                      <a:r>
                        <a:rPr lang="ru-RU" sz="5400" b="1" dirty="0">
                          <a:solidFill>
                            <a:srgbClr val="253957"/>
                          </a:solidFill>
                        </a:rPr>
                        <a:t>+</a:t>
                      </a:r>
                    </a:p>
                  </a:txBody>
                  <a:tcPr/>
                </a:tc>
                <a:extLst>
                  <a:ext uri="{0D108BD9-81ED-4DB2-BD59-A6C34878D82A}">
                    <a16:rowId xmlns:a16="http://schemas.microsoft.com/office/drawing/2014/main" val="3883023083"/>
                  </a:ext>
                </a:extLst>
              </a:tr>
              <a:tr h="560994">
                <a:tc>
                  <a:txBody>
                    <a:bodyPr/>
                    <a:lstStyle/>
                    <a:p>
                      <a:pPr algn="ctr"/>
                      <a:r>
                        <a:rPr lang="en-US" b="0" dirty="0">
                          <a:solidFill>
                            <a:srgbClr val="253957"/>
                          </a:solidFill>
                        </a:rPr>
                        <a:t>Google maps</a:t>
                      </a:r>
                      <a:endParaRPr lang="ru-RU" b="0" dirty="0">
                        <a:solidFill>
                          <a:srgbClr val="253957"/>
                        </a:solidFill>
                      </a:endParaRP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en-US" sz="5400" b="0" dirty="0">
                          <a:solidFill>
                            <a:srgbClr val="253957"/>
                          </a:solidFill>
                        </a:rPr>
                        <a:t>+</a:t>
                      </a:r>
                      <a:endParaRPr lang="ru-RU" sz="5400" b="0" dirty="0">
                        <a:solidFill>
                          <a:srgbClr val="253957"/>
                        </a:solidFill>
                      </a:endParaRP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extLst>
                  <a:ext uri="{0D108BD9-81ED-4DB2-BD59-A6C34878D82A}">
                    <a16:rowId xmlns:a16="http://schemas.microsoft.com/office/drawing/2014/main" val="231137987"/>
                  </a:ext>
                </a:extLst>
              </a:tr>
              <a:tr h="719707">
                <a:tc>
                  <a:txBody>
                    <a:bodyPr/>
                    <a:lstStyle/>
                    <a:p>
                      <a:pPr algn="ctr"/>
                      <a:r>
                        <a:rPr lang="en-US" b="0" dirty="0">
                          <a:solidFill>
                            <a:srgbClr val="253957"/>
                          </a:solidFill>
                        </a:rPr>
                        <a:t>Facebook</a:t>
                      </a:r>
                      <a:endParaRPr lang="ru-RU" b="0" dirty="0">
                        <a:solidFill>
                          <a:srgbClr val="253957"/>
                        </a:solidFill>
                      </a:endParaRP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extLst>
                  <a:ext uri="{0D108BD9-81ED-4DB2-BD59-A6C34878D82A}">
                    <a16:rowId xmlns:a16="http://schemas.microsoft.com/office/drawing/2014/main" val="4064600438"/>
                  </a:ext>
                </a:extLst>
              </a:tr>
              <a:tr h="675330">
                <a:tc>
                  <a:txBody>
                    <a:bodyPr/>
                    <a:lstStyle/>
                    <a:p>
                      <a:pPr algn="ctr"/>
                      <a:r>
                        <a:rPr lang="en-US" b="0" dirty="0">
                          <a:solidFill>
                            <a:srgbClr val="253957"/>
                          </a:solidFill>
                        </a:rPr>
                        <a:t>Instagram</a:t>
                      </a:r>
                      <a:endParaRPr lang="ru-RU" b="0" dirty="0">
                        <a:solidFill>
                          <a:srgbClr val="253957"/>
                        </a:solidFill>
                      </a:endParaRP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tc>
                  <a:txBody>
                    <a:bodyPr/>
                    <a:lstStyle/>
                    <a:p>
                      <a:pPr algn="ctr"/>
                      <a:r>
                        <a:rPr lang="ru-RU" sz="5400" b="0" dirty="0">
                          <a:solidFill>
                            <a:srgbClr val="253957"/>
                          </a:solidFill>
                        </a:rPr>
                        <a:t>+</a:t>
                      </a:r>
                    </a:p>
                  </a:txBody>
                  <a:tcPr/>
                </a:tc>
                <a:extLst>
                  <a:ext uri="{0D108BD9-81ED-4DB2-BD59-A6C34878D82A}">
                    <a16:rowId xmlns:a16="http://schemas.microsoft.com/office/drawing/2014/main" val="2996950983"/>
                  </a:ext>
                </a:extLst>
              </a:tr>
            </a:tbl>
          </a:graphicData>
        </a:graphic>
      </p:graphicFrame>
      <p:pic>
        <p:nvPicPr>
          <p:cNvPr id="2" name="Picture 1">
            <a:extLst>
              <a:ext uri="{FF2B5EF4-FFF2-40B4-BE49-F238E27FC236}">
                <a16:creationId xmlns:a16="http://schemas.microsoft.com/office/drawing/2014/main" id="{05A8A6DA-7C74-DB4C-A2D1-89192D8523DE}"/>
              </a:ext>
            </a:extLst>
          </p:cNvPr>
          <p:cNvPicPr>
            <a:picLocks noChangeAspect="1"/>
          </p:cNvPicPr>
          <p:nvPr/>
        </p:nvPicPr>
        <p:blipFill>
          <a:blip r:embed="rId4"/>
          <a:stretch>
            <a:fillRect/>
          </a:stretch>
        </p:blipFill>
        <p:spPr>
          <a:xfrm>
            <a:off x="17530664" y="5775331"/>
            <a:ext cx="1473200" cy="1231900"/>
          </a:xfrm>
          <a:prstGeom prst="rect">
            <a:avLst/>
          </a:prstGeom>
        </p:spPr>
      </p:pic>
      <p:pic>
        <p:nvPicPr>
          <p:cNvPr id="3" name="Picture 2">
            <a:extLst>
              <a:ext uri="{FF2B5EF4-FFF2-40B4-BE49-F238E27FC236}">
                <a16:creationId xmlns:a16="http://schemas.microsoft.com/office/drawing/2014/main" id="{C99B12EA-7963-6C4A-A697-FB1F19AF168F}"/>
              </a:ext>
            </a:extLst>
          </p:cNvPr>
          <p:cNvPicPr>
            <a:picLocks noChangeAspect="1"/>
          </p:cNvPicPr>
          <p:nvPr/>
        </p:nvPicPr>
        <p:blipFill>
          <a:blip r:embed="rId5"/>
          <a:stretch>
            <a:fillRect/>
          </a:stretch>
        </p:blipFill>
        <p:spPr>
          <a:xfrm>
            <a:off x="19562017" y="7603724"/>
            <a:ext cx="1498600" cy="1346200"/>
          </a:xfrm>
          <a:prstGeom prst="rect">
            <a:avLst/>
          </a:prstGeom>
        </p:spPr>
      </p:pic>
      <p:pic>
        <p:nvPicPr>
          <p:cNvPr id="4" name="Picture 3">
            <a:extLst>
              <a:ext uri="{FF2B5EF4-FFF2-40B4-BE49-F238E27FC236}">
                <a16:creationId xmlns:a16="http://schemas.microsoft.com/office/drawing/2014/main" id="{BBFF68E0-CA9A-7347-82A8-F562B7DC9885}"/>
              </a:ext>
            </a:extLst>
          </p:cNvPr>
          <p:cNvPicPr>
            <a:picLocks noChangeAspect="1"/>
          </p:cNvPicPr>
          <p:nvPr/>
        </p:nvPicPr>
        <p:blipFill>
          <a:blip r:embed="rId6"/>
          <a:stretch>
            <a:fillRect/>
          </a:stretch>
        </p:blipFill>
        <p:spPr>
          <a:xfrm>
            <a:off x="19041317" y="9997635"/>
            <a:ext cx="1270000" cy="1270000"/>
          </a:xfrm>
          <a:prstGeom prst="rect">
            <a:avLst/>
          </a:prstGeom>
        </p:spPr>
      </p:pic>
      <p:pic>
        <p:nvPicPr>
          <p:cNvPr id="6" name="Picture 5">
            <a:extLst>
              <a:ext uri="{FF2B5EF4-FFF2-40B4-BE49-F238E27FC236}">
                <a16:creationId xmlns:a16="http://schemas.microsoft.com/office/drawing/2014/main" id="{F1B8CADA-74F3-8C43-A8FA-A883491DF568}"/>
              </a:ext>
            </a:extLst>
          </p:cNvPr>
          <p:cNvPicPr>
            <a:picLocks noChangeAspect="1"/>
          </p:cNvPicPr>
          <p:nvPr/>
        </p:nvPicPr>
        <p:blipFill>
          <a:blip r:embed="rId7"/>
          <a:stretch>
            <a:fillRect/>
          </a:stretch>
        </p:blipFill>
        <p:spPr>
          <a:xfrm>
            <a:off x="16857564" y="8949924"/>
            <a:ext cx="1346200" cy="13462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ym typeface="Arial Narrow"/>
              </a:rPr>
              <a:t>Используемые технологии</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48" name="Рисунок 47"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64E238CC-8DF7-48F3-82B6-FEA742B797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pic>
        <p:nvPicPr>
          <p:cNvPr id="2" name="Picture 1">
            <a:extLst>
              <a:ext uri="{FF2B5EF4-FFF2-40B4-BE49-F238E27FC236}">
                <a16:creationId xmlns:a16="http://schemas.microsoft.com/office/drawing/2014/main" id="{A5865E71-8C17-244A-8840-1767CD04029A}"/>
              </a:ext>
            </a:extLst>
          </p:cNvPr>
          <p:cNvPicPr>
            <a:picLocks noChangeAspect="1"/>
          </p:cNvPicPr>
          <p:nvPr/>
        </p:nvPicPr>
        <p:blipFill>
          <a:blip r:embed="rId4"/>
          <a:stretch>
            <a:fillRect/>
          </a:stretch>
        </p:blipFill>
        <p:spPr>
          <a:xfrm>
            <a:off x="814736" y="4330567"/>
            <a:ext cx="5080000" cy="2540000"/>
          </a:xfrm>
          <a:prstGeom prst="rect">
            <a:avLst/>
          </a:prstGeom>
        </p:spPr>
      </p:pic>
      <p:pic>
        <p:nvPicPr>
          <p:cNvPr id="3" name="Picture 2">
            <a:extLst>
              <a:ext uri="{FF2B5EF4-FFF2-40B4-BE49-F238E27FC236}">
                <a16:creationId xmlns:a16="http://schemas.microsoft.com/office/drawing/2014/main" id="{78904F53-8F99-2F48-8A94-3F54415E0854}"/>
              </a:ext>
            </a:extLst>
          </p:cNvPr>
          <p:cNvPicPr>
            <a:picLocks noChangeAspect="1"/>
          </p:cNvPicPr>
          <p:nvPr/>
        </p:nvPicPr>
        <p:blipFill>
          <a:blip r:embed="rId5"/>
          <a:stretch>
            <a:fillRect/>
          </a:stretch>
        </p:blipFill>
        <p:spPr>
          <a:xfrm>
            <a:off x="11915271" y="5098917"/>
            <a:ext cx="2019300" cy="1003300"/>
          </a:xfrm>
          <a:prstGeom prst="rect">
            <a:avLst/>
          </a:prstGeom>
        </p:spPr>
      </p:pic>
      <p:pic>
        <p:nvPicPr>
          <p:cNvPr id="7" name="Picture 6">
            <a:extLst>
              <a:ext uri="{FF2B5EF4-FFF2-40B4-BE49-F238E27FC236}">
                <a16:creationId xmlns:a16="http://schemas.microsoft.com/office/drawing/2014/main" id="{590EE016-C922-0743-A7C7-B144464246A4}"/>
              </a:ext>
            </a:extLst>
          </p:cNvPr>
          <p:cNvPicPr>
            <a:picLocks noChangeAspect="1"/>
          </p:cNvPicPr>
          <p:nvPr/>
        </p:nvPicPr>
        <p:blipFill>
          <a:blip r:embed="rId6"/>
          <a:stretch>
            <a:fillRect/>
          </a:stretch>
        </p:blipFill>
        <p:spPr>
          <a:xfrm>
            <a:off x="11158733" y="8722528"/>
            <a:ext cx="2778910" cy="2778910"/>
          </a:xfrm>
          <a:prstGeom prst="rect">
            <a:avLst/>
          </a:prstGeom>
        </p:spPr>
      </p:pic>
      <p:pic>
        <p:nvPicPr>
          <p:cNvPr id="8" name="Picture 7">
            <a:extLst>
              <a:ext uri="{FF2B5EF4-FFF2-40B4-BE49-F238E27FC236}">
                <a16:creationId xmlns:a16="http://schemas.microsoft.com/office/drawing/2014/main" id="{96E15BD3-EA46-1746-9F70-32A5E63996F9}"/>
              </a:ext>
            </a:extLst>
          </p:cNvPr>
          <p:cNvPicPr>
            <a:picLocks noChangeAspect="1"/>
          </p:cNvPicPr>
          <p:nvPr/>
        </p:nvPicPr>
        <p:blipFill>
          <a:blip r:embed="rId7"/>
          <a:stretch>
            <a:fillRect/>
          </a:stretch>
        </p:blipFill>
        <p:spPr>
          <a:xfrm>
            <a:off x="1226606" y="7854879"/>
            <a:ext cx="4000500" cy="4000500"/>
          </a:xfrm>
          <a:prstGeom prst="rect">
            <a:avLst/>
          </a:prstGeom>
        </p:spPr>
      </p:pic>
      <p:pic>
        <p:nvPicPr>
          <p:cNvPr id="10" name="Picture 9">
            <a:extLst>
              <a:ext uri="{FF2B5EF4-FFF2-40B4-BE49-F238E27FC236}">
                <a16:creationId xmlns:a16="http://schemas.microsoft.com/office/drawing/2014/main" id="{8FD68374-F7F2-5A48-AC11-9799BB487089}"/>
              </a:ext>
            </a:extLst>
          </p:cNvPr>
          <p:cNvPicPr>
            <a:picLocks noChangeAspect="1"/>
          </p:cNvPicPr>
          <p:nvPr/>
        </p:nvPicPr>
        <p:blipFill>
          <a:blip r:embed="rId8"/>
          <a:stretch>
            <a:fillRect/>
          </a:stretch>
        </p:blipFill>
        <p:spPr>
          <a:xfrm>
            <a:off x="18751554" y="8702959"/>
            <a:ext cx="2875924" cy="3125171"/>
          </a:xfrm>
          <a:prstGeom prst="rect">
            <a:avLst/>
          </a:prstGeom>
        </p:spPr>
      </p:pic>
      <p:sp>
        <p:nvSpPr>
          <p:cNvPr id="12" name="TextBox 11">
            <a:extLst>
              <a:ext uri="{FF2B5EF4-FFF2-40B4-BE49-F238E27FC236}">
                <a16:creationId xmlns:a16="http://schemas.microsoft.com/office/drawing/2014/main" id="{D9B728B0-6375-194B-ABD8-C99F83343BCE}"/>
              </a:ext>
            </a:extLst>
          </p:cNvPr>
          <p:cNvSpPr txBox="1"/>
          <p:nvPr/>
        </p:nvSpPr>
        <p:spPr>
          <a:xfrm>
            <a:off x="1482528" y="12002747"/>
            <a:ext cx="374441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5000" b="0" i="0" u="none" strike="noStrike" cap="none" spc="0" normalizeH="0" baseline="0" dirty="0">
                <a:ln>
                  <a:noFill/>
                </a:ln>
                <a:solidFill>
                  <a:srgbClr val="000000"/>
                </a:solidFill>
                <a:effectLst/>
                <a:uFillTx/>
                <a:latin typeface="+mj-lt"/>
                <a:ea typeface="+mj-ea"/>
                <a:cs typeface="+mj-cs"/>
                <a:sym typeface="Helvetica Light"/>
              </a:rPr>
              <a:t>xCode 11</a:t>
            </a:r>
          </a:p>
        </p:txBody>
      </p:sp>
      <p:sp>
        <p:nvSpPr>
          <p:cNvPr id="14" name="TextBox 13">
            <a:extLst>
              <a:ext uri="{FF2B5EF4-FFF2-40B4-BE49-F238E27FC236}">
                <a16:creationId xmlns:a16="http://schemas.microsoft.com/office/drawing/2014/main" id="{8F9D3F95-A75D-7744-ACEB-93BDB1FF70B4}"/>
              </a:ext>
            </a:extLst>
          </p:cNvPr>
          <p:cNvSpPr txBox="1"/>
          <p:nvPr/>
        </p:nvSpPr>
        <p:spPr>
          <a:xfrm>
            <a:off x="18751554" y="12002747"/>
            <a:ext cx="2875924"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5000" b="0" i="0" u="none" strike="noStrike" cap="none" spc="0" normalizeH="0" baseline="0" dirty="0">
                <a:ln>
                  <a:noFill/>
                </a:ln>
                <a:solidFill>
                  <a:srgbClr val="000000"/>
                </a:solidFill>
                <a:effectLst/>
                <a:uFillTx/>
                <a:latin typeface="+mj-lt"/>
                <a:ea typeface="+mj-ea"/>
                <a:cs typeface="+mj-cs"/>
                <a:sym typeface="Helvetica Light"/>
              </a:rPr>
              <a:t>CoreData</a:t>
            </a:r>
          </a:p>
        </p:txBody>
      </p:sp>
      <p:sp>
        <p:nvSpPr>
          <p:cNvPr id="16" name="TextBox 15">
            <a:extLst>
              <a:ext uri="{FF2B5EF4-FFF2-40B4-BE49-F238E27FC236}">
                <a16:creationId xmlns:a16="http://schemas.microsoft.com/office/drawing/2014/main" id="{64C3FC43-30FC-F94C-B8AA-A6AA963A48B2}"/>
              </a:ext>
            </a:extLst>
          </p:cNvPr>
          <p:cNvSpPr txBox="1"/>
          <p:nvPr/>
        </p:nvSpPr>
        <p:spPr>
          <a:xfrm>
            <a:off x="10721097" y="11800133"/>
            <a:ext cx="365418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5000" b="0" i="0" u="none" strike="noStrike" cap="none" spc="0" normalizeH="0" baseline="0" dirty="0">
                <a:ln>
                  <a:noFill/>
                </a:ln>
                <a:solidFill>
                  <a:srgbClr val="000000"/>
                </a:solidFill>
                <a:effectLst/>
                <a:uFillTx/>
                <a:latin typeface="+mj-lt"/>
                <a:ea typeface="+mj-ea"/>
                <a:cs typeface="+mj-cs"/>
                <a:sym typeface="Helvetica Light"/>
              </a:rPr>
              <a:t>MapKit</a:t>
            </a:r>
          </a:p>
        </p:txBody>
      </p:sp>
      <p:pic>
        <p:nvPicPr>
          <p:cNvPr id="18" name="Picture 17">
            <a:extLst>
              <a:ext uri="{FF2B5EF4-FFF2-40B4-BE49-F238E27FC236}">
                <a16:creationId xmlns:a16="http://schemas.microsoft.com/office/drawing/2014/main" id="{4B4D74E0-0125-EC4C-A133-30F72E39202D}"/>
              </a:ext>
            </a:extLst>
          </p:cNvPr>
          <p:cNvPicPr>
            <a:picLocks noChangeAspect="1"/>
          </p:cNvPicPr>
          <p:nvPr/>
        </p:nvPicPr>
        <p:blipFill>
          <a:blip r:embed="rId9"/>
          <a:stretch>
            <a:fillRect/>
          </a:stretch>
        </p:blipFill>
        <p:spPr>
          <a:xfrm>
            <a:off x="17575191" y="4364710"/>
            <a:ext cx="4759829" cy="2658811"/>
          </a:xfrm>
          <a:prstGeom prst="rect">
            <a:avLst/>
          </a:prstGeom>
        </p:spPr>
      </p:pic>
      <p:sp>
        <p:nvSpPr>
          <p:cNvPr id="20" name="TextBox 19">
            <a:extLst>
              <a:ext uri="{FF2B5EF4-FFF2-40B4-BE49-F238E27FC236}">
                <a16:creationId xmlns:a16="http://schemas.microsoft.com/office/drawing/2014/main" id="{4DFCCE93-57C1-614F-A41D-7A1395D72191}"/>
              </a:ext>
            </a:extLst>
          </p:cNvPr>
          <p:cNvSpPr txBox="1"/>
          <p:nvPr/>
        </p:nvSpPr>
        <p:spPr>
          <a:xfrm>
            <a:off x="17575191" y="6982345"/>
            <a:ext cx="475982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5000" b="0" i="0" u="none" strike="noStrike" cap="none" spc="0" normalizeH="0" baseline="0" dirty="0">
                <a:ln>
                  <a:noFill/>
                </a:ln>
                <a:solidFill>
                  <a:srgbClr val="000000"/>
                </a:solidFill>
                <a:effectLst/>
                <a:uFillTx/>
                <a:latin typeface="+mj-lt"/>
                <a:ea typeface="+mj-ea"/>
                <a:cs typeface="+mj-cs"/>
                <a:sym typeface="Helvetica Light"/>
              </a:rPr>
              <a:t>UIKit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Обоснование выбора фреймворка</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52" name="Рисунок 5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B0404E5-83D2-4445-A2C6-EAA9D21DE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
        <p:nvSpPr>
          <p:cNvPr id="37" name="Заголовок основного текста">
            <a:extLst>
              <a:ext uri="{FF2B5EF4-FFF2-40B4-BE49-F238E27FC236}">
                <a16:creationId xmlns:a16="http://schemas.microsoft.com/office/drawing/2014/main" id="{3F78CE73-0B05-43BC-B233-69B90E8006C6}"/>
              </a:ext>
            </a:extLst>
          </p:cNvPr>
          <p:cNvSpPr txBox="1"/>
          <p:nvPr/>
        </p:nvSpPr>
        <p:spPr>
          <a:xfrm>
            <a:off x="997201" y="6425952"/>
            <a:ext cx="14388704" cy="6120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lang="ru-RU" b="0" dirty="0"/>
          </a:p>
        </p:txBody>
      </p:sp>
      <p:graphicFrame>
        <p:nvGraphicFramePr>
          <p:cNvPr id="41" name="Таблица 40">
            <a:extLst>
              <a:ext uri="{FF2B5EF4-FFF2-40B4-BE49-F238E27FC236}">
                <a16:creationId xmlns:a16="http://schemas.microsoft.com/office/drawing/2014/main" id="{EB7B34D5-848F-42CC-B8A0-A2523416C507}"/>
              </a:ext>
            </a:extLst>
          </p:cNvPr>
          <p:cNvGraphicFramePr>
            <a:graphicFrameLocks noGrp="1"/>
          </p:cNvGraphicFramePr>
          <p:nvPr>
            <p:extLst>
              <p:ext uri="{D42A27DB-BD31-4B8C-83A1-F6EECF244321}">
                <p14:modId xmlns:p14="http://schemas.microsoft.com/office/powerpoint/2010/main" val="871179917"/>
              </p:ext>
            </p:extLst>
          </p:nvPr>
        </p:nvGraphicFramePr>
        <p:xfrm>
          <a:off x="4429416" y="5362717"/>
          <a:ext cx="15049671" cy="4711738"/>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1814699604"/>
                    </a:ext>
                  </a:extLst>
                </a:gridCol>
                <a:gridCol w="2376264">
                  <a:extLst>
                    <a:ext uri="{9D8B030D-6E8A-4147-A177-3AD203B41FA5}">
                      <a16:colId xmlns:a16="http://schemas.microsoft.com/office/drawing/2014/main" val="894058391"/>
                    </a:ext>
                  </a:extLst>
                </a:gridCol>
                <a:gridCol w="3168352">
                  <a:extLst>
                    <a:ext uri="{9D8B030D-6E8A-4147-A177-3AD203B41FA5}">
                      <a16:colId xmlns:a16="http://schemas.microsoft.com/office/drawing/2014/main" val="3796687372"/>
                    </a:ext>
                  </a:extLst>
                </a:gridCol>
                <a:gridCol w="2880320">
                  <a:extLst>
                    <a:ext uri="{9D8B030D-6E8A-4147-A177-3AD203B41FA5}">
                      <a16:colId xmlns:a16="http://schemas.microsoft.com/office/drawing/2014/main" val="522589302"/>
                    </a:ext>
                  </a:extLst>
                </a:gridCol>
                <a:gridCol w="5184575">
                  <a:extLst>
                    <a:ext uri="{9D8B030D-6E8A-4147-A177-3AD203B41FA5}">
                      <a16:colId xmlns:a16="http://schemas.microsoft.com/office/drawing/2014/main" val="159522045"/>
                    </a:ext>
                  </a:extLst>
                </a:gridCol>
              </a:tblGrid>
              <a:tr h="913895">
                <a:tc>
                  <a:txBody>
                    <a:bodyPr/>
                    <a:lstStyle/>
                    <a:p>
                      <a:r>
                        <a:rPr lang="ru-RU" dirty="0">
                          <a:solidFill>
                            <a:srgbClr val="253957"/>
                          </a:solidFill>
                        </a:rPr>
                        <a:t>Название</a:t>
                      </a:r>
                    </a:p>
                  </a:txBody>
                  <a:tcPr/>
                </a:tc>
                <a:tc>
                  <a:txBody>
                    <a:bodyPr/>
                    <a:lstStyle/>
                    <a:p>
                      <a:r>
                        <a:rPr lang="ru-RU" dirty="0">
                          <a:solidFill>
                            <a:srgbClr val="253957"/>
                          </a:solidFill>
                        </a:rPr>
                        <a:t>Поддержка разработчиками</a:t>
                      </a:r>
                    </a:p>
                  </a:txBody>
                  <a:tcPr/>
                </a:tc>
                <a:tc>
                  <a:txBody>
                    <a:bodyPr/>
                    <a:lstStyle/>
                    <a:p>
                      <a:r>
                        <a:rPr lang="ru-RU" dirty="0">
                          <a:solidFill>
                            <a:srgbClr val="253957"/>
                          </a:solidFill>
                        </a:rPr>
                        <a:t>Стабильность</a:t>
                      </a:r>
                    </a:p>
                  </a:txBody>
                  <a:tcPr/>
                </a:tc>
                <a:tc>
                  <a:txBody>
                    <a:bodyPr/>
                    <a:lstStyle/>
                    <a:p>
                      <a:r>
                        <a:rPr lang="ru-RU" dirty="0">
                          <a:solidFill>
                            <a:srgbClr val="253957"/>
                          </a:solidFill>
                        </a:rPr>
                        <a:t>Востребованность</a:t>
                      </a:r>
                    </a:p>
                  </a:txBody>
                  <a:tcPr/>
                </a:tc>
                <a:tc>
                  <a:txBody>
                    <a:bodyPr/>
                    <a:lstStyle/>
                    <a:p>
                      <a:r>
                        <a:rPr lang="ru-RU" dirty="0">
                          <a:solidFill>
                            <a:srgbClr val="253957"/>
                          </a:solidFill>
                        </a:rPr>
                        <a:t>Минусы</a:t>
                      </a:r>
                    </a:p>
                  </a:txBody>
                  <a:tcPr/>
                </a:tc>
                <a:extLst>
                  <a:ext uri="{0D108BD9-81ED-4DB2-BD59-A6C34878D82A}">
                    <a16:rowId xmlns:a16="http://schemas.microsoft.com/office/drawing/2014/main" val="1801613207"/>
                  </a:ext>
                </a:extLst>
              </a:tr>
              <a:tr h="1824739">
                <a:tc>
                  <a:txBody>
                    <a:bodyPr/>
                    <a:lstStyle/>
                    <a:p>
                      <a:pPr algn="ctr"/>
                      <a:r>
                        <a:rPr lang="en-US" b="1" dirty="0" err="1">
                          <a:solidFill>
                            <a:srgbClr val="253957"/>
                          </a:solidFill>
                        </a:rPr>
                        <a:t>UIKIt</a:t>
                      </a:r>
                      <a:endParaRPr lang="ru-RU" b="1" dirty="0">
                        <a:solidFill>
                          <a:srgbClr val="253957"/>
                        </a:solidFill>
                      </a:endParaRPr>
                    </a:p>
                  </a:txBody>
                  <a:tcPr anchor="ctr"/>
                </a:tc>
                <a:tc>
                  <a:txBody>
                    <a:bodyPr/>
                    <a:lstStyle/>
                    <a:p>
                      <a:pPr algn="ctr"/>
                      <a:r>
                        <a:rPr lang="ru-RU" b="1" dirty="0">
                          <a:solidFill>
                            <a:srgbClr val="253957"/>
                          </a:solidFill>
                        </a:rPr>
                        <a:t>+</a:t>
                      </a:r>
                      <a:endParaRPr lang="en-US" b="1" dirty="0">
                        <a:solidFill>
                          <a:srgbClr val="253957"/>
                        </a:solidFill>
                      </a:endParaRPr>
                    </a:p>
                  </a:txBody>
                  <a:tcPr anchor="ctr"/>
                </a:tc>
                <a:tc>
                  <a:txBody>
                    <a:bodyPr/>
                    <a:lstStyle/>
                    <a:p>
                      <a:pPr algn="ctr"/>
                      <a:r>
                        <a:rPr lang="ru-RU" b="1" dirty="0">
                          <a:solidFill>
                            <a:srgbClr val="253957"/>
                          </a:solidFill>
                        </a:rPr>
                        <a:t>+</a:t>
                      </a:r>
                      <a:endParaRPr lang="en-US" b="1" dirty="0">
                        <a:solidFill>
                          <a:srgbClr val="253957"/>
                        </a:solidFill>
                      </a:endParaRPr>
                    </a:p>
                  </a:txBody>
                  <a:tcPr anchor="ctr"/>
                </a:tc>
                <a:tc>
                  <a:txBody>
                    <a:bodyPr/>
                    <a:lstStyle/>
                    <a:p>
                      <a:pPr algn="ctr"/>
                      <a:r>
                        <a:rPr lang="ru-RU" b="1" dirty="0">
                          <a:solidFill>
                            <a:srgbClr val="253957"/>
                          </a:solidFill>
                        </a:rPr>
                        <a:t>+</a:t>
                      </a:r>
                      <a:endParaRPr lang="en-US" b="1" dirty="0">
                        <a:solidFill>
                          <a:srgbClr val="253957"/>
                        </a:solidFill>
                      </a:endParaRPr>
                    </a:p>
                  </a:txBody>
                  <a:tcPr anchor="ctr"/>
                </a:tc>
                <a:tc>
                  <a:txBody>
                    <a:bodyPr/>
                    <a:lstStyle/>
                    <a:p>
                      <a:pPr algn="ctr"/>
                      <a:r>
                        <a:rPr lang="ru-RU" b="1" dirty="0">
                          <a:solidFill>
                            <a:srgbClr val="253957"/>
                          </a:solidFill>
                        </a:rPr>
                        <a:t>С каждым годом уменьшается поддержка </a:t>
                      </a:r>
                      <a:r>
                        <a:rPr lang="en-US" b="1" dirty="0">
                          <a:solidFill>
                            <a:srgbClr val="253957"/>
                          </a:solidFill>
                        </a:rPr>
                        <a:t>Apple</a:t>
                      </a:r>
                      <a:endParaRPr lang="ru-RU" b="1" dirty="0">
                        <a:solidFill>
                          <a:srgbClr val="253957"/>
                        </a:solidFill>
                      </a:endParaRPr>
                    </a:p>
                  </a:txBody>
                  <a:tcPr anchor="ctr"/>
                </a:tc>
                <a:extLst>
                  <a:ext uri="{0D108BD9-81ED-4DB2-BD59-A6C34878D82A}">
                    <a16:rowId xmlns:a16="http://schemas.microsoft.com/office/drawing/2014/main" val="3883023083"/>
                  </a:ext>
                </a:extLst>
              </a:tr>
              <a:tr h="1973104">
                <a:tc>
                  <a:txBody>
                    <a:bodyPr/>
                    <a:lstStyle/>
                    <a:p>
                      <a:pPr algn="ctr"/>
                      <a:r>
                        <a:rPr lang="en-US" b="0" dirty="0" err="1">
                          <a:solidFill>
                            <a:srgbClr val="253957"/>
                          </a:solidFill>
                        </a:rPr>
                        <a:t>SwifUI</a:t>
                      </a:r>
                      <a:endParaRPr lang="ru-RU" b="0" dirty="0">
                        <a:solidFill>
                          <a:srgbClr val="253957"/>
                        </a:solidFill>
                      </a:endParaRPr>
                    </a:p>
                  </a:txBody>
                  <a:tcPr anchor="ctr"/>
                </a:tc>
                <a:tc>
                  <a:txBody>
                    <a:bodyPr/>
                    <a:lstStyle/>
                    <a:p>
                      <a:pPr algn="ctr"/>
                      <a:r>
                        <a:rPr lang="ru-RU" b="0" dirty="0">
                          <a:solidFill>
                            <a:srgbClr val="253957"/>
                          </a:solidFill>
                        </a:rPr>
                        <a:t>+++</a:t>
                      </a:r>
                    </a:p>
                  </a:txBody>
                  <a:tcPr anchor="ctr"/>
                </a:tc>
                <a:tc>
                  <a:txBody>
                    <a:bodyPr/>
                    <a:lstStyle/>
                    <a:p>
                      <a:pPr algn="ctr"/>
                      <a:r>
                        <a:rPr lang="ru-RU" b="0" dirty="0">
                          <a:solidFill>
                            <a:srgbClr val="253957"/>
                          </a:solidFill>
                        </a:rPr>
                        <a:t>+-</a:t>
                      </a:r>
                    </a:p>
                  </a:txBody>
                  <a:tcPr anchor="ctr"/>
                </a:tc>
                <a:tc>
                  <a:txBody>
                    <a:bodyPr/>
                    <a:lstStyle/>
                    <a:p>
                      <a:pPr algn="ctr"/>
                      <a:r>
                        <a:rPr lang="ru-RU" b="0" dirty="0">
                          <a:solidFill>
                            <a:srgbClr val="253957"/>
                          </a:solidFill>
                        </a:rPr>
                        <a:t>+-</a:t>
                      </a:r>
                    </a:p>
                    <a:p>
                      <a:pPr algn="ctr"/>
                      <a:endParaRPr lang="ru-RU" b="0" dirty="0">
                        <a:solidFill>
                          <a:srgbClr val="253957"/>
                        </a:solidFill>
                      </a:endParaRPr>
                    </a:p>
                  </a:txBody>
                  <a:tcPr anchor="ctr"/>
                </a:tc>
                <a:tc>
                  <a:txBody>
                    <a:bodyPr/>
                    <a:lstStyle/>
                    <a:p>
                      <a:pPr algn="ctr"/>
                      <a:r>
                        <a:rPr lang="ru-RU" b="0" dirty="0">
                          <a:solidFill>
                            <a:srgbClr val="253957"/>
                          </a:solidFill>
                        </a:rPr>
                        <a:t>Молодой </a:t>
                      </a:r>
                      <a:r>
                        <a:rPr lang="ru-RU" b="0" dirty="0" err="1">
                          <a:solidFill>
                            <a:srgbClr val="253957"/>
                          </a:solidFill>
                        </a:rPr>
                        <a:t>фреймворк</a:t>
                      </a:r>
                      <a:r>
                        <a:rPr lang="ru-RU" b="0" dirty="0">
                          <a:solidFill>
                            <a:srgbClr val="253957"/>
                          </a:solidFill>
                        </a:rPr>
                        <a:t> с многими проблемами;</a:t>
                      </a:r>
                    </a:p>
                    <a:p>
                      <a:pPr algn="ctr"/>
                      <a:r>
                        <a:rPr lang="ru-RU" b="0" dirty="0">
                          <a:solidFill>
                            <a:srgbClr val="253957"/>
                          </a:solidFill>
                        </a:rPr>
                        <a:t>Не так много материалов</a:t>
                      </a:r>
                    </a:p>
                  </a:txBody>
                  <a:tcPr anchor="ctr"/>
                </a:tc>
                <a:extLst>
                  <a:ext uri="{0D108BD9-81ED-4DB2-BD59-A6C34878D82A}">
                    <a16:rowId xmlns:a16="http://schemas.microsoft.com/office/drawing/2014/main" val="231137987"/>
                  </a:ext>
                </a:extLst>
              </a:tr>
            </a:tbl>
          </a:graphicData>
        </a:graphic>
      </p:graphicFrame>
    </p:spTree>
    <p:extLst>
      <p:ext uri="{BB962C8B-B14F-4D97-AF65-F5344CB8AC3E}">
        <p14:creationId xmlns:p14="http://schemas.microsoft.com/office/powerpoint/2010/main" val="8819122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ym typeface="Arial Narrow"/>
              </a:rPr>
              <a:t>Методы и алгоритмы решения</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38" name="Название подразделения, лаборатории, факультета и т.д.">
            <a:extLst>
              <a:ext uri="{FF2B5EF4-FFF2-40B4-BE49-F238E27FC236}">
                <a16:creationId xmlns:a16="http://schemas.microsoft.com/office/drawing/2014/main" id="{3A93E85A-14F2-45B1-9F46-E6998D932981}"/>
              </a:ext>
            </a:extLst>
          </p:cNvPr>
          <p:cNvSpPr txBox="1"/>
          <p:nvPr/>
        </p:nvSpPr>
        <p:spPr>
          <a:xfrm>
            <a:off x="9702697" y="1002156"/>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 департамент программной инженерии</a:t>
            </a:r>
          </a:p>
        </p:txBody>
      </p:sp>
      <p:pic>
        <p:nvPicPr>
          <p:cNvPr id="39" name="Изображение" descr="Изображение">
            <a:extLst>
              <a:ext uri="{FF2B5EF4-FFF2-40B4-BE49-F238E27FC236}">
                <a16:creationId xmlns:a16="http://schemas.microsoft.com/office/drawing/2014/main" id="{1D9121FA-E77C-4CB6-9496-E06E237ABF8B}"/>
              </a:ext>
            </a:extLst>
          </p:cNvPr>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9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7E995BCE-9DF7-48EE-AF64-F9086F329936}"/>
              </a:ext>
            </a:extLst>
          </p:cNvPr>
          <p:cNvSpPr txBox="1"/>
          <p:nvPr/>
        </p:nvSpPr>
        <p:spPr>
          <a:xfrm>
            <a:off x="-193376" y="4514732"/>
            <a:ext cx="6801533" cy="704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spcBef>
                <a:spcPts val="2800"/>
              </a:spcBef>
              <a:buSzPct val="100000"/>
              <a:defRPr sz="2800">
                <a:solidFill>
                  <a:srgbClr val="253957"/>
                </a:solidFill>
                <a:latin typeface="+mn-lt"/>
                <a:ea typeface="+mn-ea"/>
                <a:cs typeface="+mn-cs"/>
                <a:sym typeface="Arial Narrow"/>
              </a:defRPr>
            </a:pPr>
            <a:r>
              <a:rPr lang="ru-RU" sz="3600" b="1" dirty="0"/>
              <a:t>Архитектура приложения</a:t>
            </a:r>
            <a:endParaRPr sz="3600" b="1" dirty="0"/>
          </a:p>
        </p:txBody>
      </p:sp>
      <p:pic>
        <p:nvPicPr>
          <p:cNvPr id="52" name="Рисунок 5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B0404E5-83D2-4445-A2C6-EAA9D21DE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58554" y="126546"/>
            <a:ext cx="1948885" cy="2118846"/>
          </a:xfrm>
          <a:prstGeom prst="rect">
            <a:avLst/>
          </a:prstGeom>
        </p:spPr>
      </p:pic>
      <p:sp>
        <p:nvSpPr>
          <p:cNvPr id="2" name="Rectangle 2">
            <a:extLst>
              <a:ext uri="{FF2B5EF4-FFF2-40B4-BE49-F238E27FC236}">
                <a16:creationId xmlns:a16="http://schemas.microsoft.com/office/drawing/2014/main" id="{E5706BCE-6100-BC44-A3B6-4843527232F1}"/>
              </a:ext>
            </a:extLst>
          </p:cNvPr>
          <p:cNvSpPr>
            <a:spLocks noChangeArrowheads="1"/>
          </p:cNvSpPr>
          <p:nvPr/>
        </p:nvSpPr>
        <p:spPr bwMode="auto">
          <a:xfrm>
            <a:off x="1226606" y="6774272"/>
            <a:ext cx="356149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1025" name="Picture 1" descr="Getting Started with the VIPER Architecture Pattern | raywenderlich.com">
            <a:extLst>
              <a:ext uri="{FF2B5EF4-FFF2-40B4-BE49-F238E27FC236}">
                <a16:creationId xmlns:a16="http://schemas.microsoft.com/office/drawing/2014/main" id="{3374F083-31CA-C34E-BEEB-1F1D8089FBE3}"/>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468943" y="6013407"/>
            <a:ext cx="17446114" cy="546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77116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2B1C0DF6F4EEB84CBDD625E5D6CF5C2B" ma:contentTypeVersion="3" ma:contentTypeDescription="Создание документа." ma:contentTypeScope="" ma:versionID="8f1d6688fc5f20b0500de9ed36e0a5a7">
  <xsd:schema xmlns:xsd="http://www.w3.org/2001/XMLSchema" xmlns:xs="http://www.w3.org/2001/XMLSchema" xmlns:p="http://schemas.microsoft.com/office/2006/metadata/properties" xmlns:ns2="ed81e716-bf06-4013-aaf6-d9f50336a7e5" targetNamespace="http://schemas.microsoft.com/office/2006/metadata/properties" ma:root="true" ma:fieldsID="aeda1a33b731852002f82e6f21f4a678" ns2:_="">
    <xsd:import namespace="ed81e716-bf06-4013-aaf6-d9f50336a7e5"/>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81e716-bf06-4013-aaf6-d9f50336a7e5"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ferenceId xmlns="ed81e716-bf06-4013-aaf6-d9f50336a7e5" xsi:nil="true"/>
  </documentManagement>
</p:properties>
</file>

<file path=customXml/itemProps1.xml><?xml version="1.0" encoding="utf-8"?>
<ds:datastoreItem xmlns:ds="http://schemas.openxmlformats.org/officeDocument/2006/customXml" ds:itemID="{5EDC9ADB-FCFC-4E59-8AE6-272E699538AA}">
  <ds:schemaRefs>
    <ds:schemaRef ds:uri="http://schemas.microsoft.com/sharepoint/v3/contenttype/forms"/>
  </ds:schemaRefs>
</ds:datastoreItem>
</file>

<file path=customXml/itemProps2.xml><?xml version="1.0" encoding="utf-8"?>
<ds:datastoreItem xmlns:ds="http://schemas.openxmlformats.org/officeDocument/2006/customXml" ds:itemID="{902E8FCD-A786-424B-B78D-BB1D94682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81e716-bf06-4013-aaf6-d9f50336a7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1AF5E8-A3B0-485D-A237-FA710F44967A}">
  <ds:schemaRefs>
    <ds:schemaRef ds:uri="http://www.w3.org/XML/1998/namespace"/>
    <ds:schemaRef ds:uri="http://purl.org/dc/elements/1.1/"/>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ed81e716-bf06-4013-aaf6-d9f50336a7e5"/>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18927</TotalTime>
  <Words>692</Words>
  <Application>Microsoft Macintosh PowerPoint</Application>
  <PresentationFormat>Custom</PresentationFormat>
  <Paragraphs>125</Paragraphs>
  <Slides>15</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Narrow</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Студент НИУ ВШЭ</dc:creator>
  <cp:lastModifiedBy>Аникеев Егор Васильевич</cp:lastModifiedBy>
  <cp:revision>157</cp:revision>
  <dcterms:modified xsi:type="dcterms:W3CDTF">2021-05-19T21:18:25Z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0x0101002B1C0DF6F4EEB84CBDD625E5D6CF5C2B</vt:lpwstr>
  </property>
</Properties>
</file>